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yne"/>
      <p:regular r:id="rId17"/>
    </p:embeddedFont>
    <p:embeddedFont>
      <p:font typeface="Syne"/>
      <p:regular r:id="rId18"/>
    </p:embeddedFont>
    <p:embeddedFont>
      <p:font typeface="Arimo"/>
      <p:regular r:id="rId19"/>
    </p:embeddedFont>
    <p:embeddedFont>
      <p:font typeface="Arimo"/>
      <p:regular r:id="rId20"/>
    </p:embeddedFont>
    <p:embeddedFont>
      <p:font typeface="Arimo"/>
      <p:regular r:id="rId21"/>
    </p:embeddedFont>
    <p:embeddedFont>
      <p:font typeface="Arim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321873"/>
          </a:xfrm>
          <a:prstGeom prst="rect">
            <a:avLst/>
          </a:prstGeom>
        </p:spPr>
      </p:pic>
      <p:sp>
        <p:nvSpPr>
          <p:cNvPr id="3" name="Text 0"/>
          <p:cNvSpPr/>
          <p:nvPr/>
        </p:nvSpPr>
        <p:spPr>
          <a:xfrm>
            <a:off x="6115407" y="432435"/>
            <a:ext cx="7885986" cy="1387673"/>
          </a:xfrm>
          <a:prstGeom prst="rect">
            <a:avLst/>
          </a:prstGeom>
          <a:noFill/>
          <a:ln/>
        </p:spPr>
        <p:txBody>
          <a:bodyPr wrap="square" lIns="0" tIns="0" rIns="0" bIns="0" rtlCol="0" anchor="t"/>
          <a:lstStyle/>
          <a:p>
            <a:pPr algn="l" indent="0" marL="0">
              <a:lnSpc>
                <a:spcPts val="3600"/>
              </a:lnSpc>
              <a:buNone/>
            </a:pPr>
            <a:r>
              <a:rPr lang="en-US" sz="2900" b="1" dirty="0">
                <a:solidFill>
                  <a:srgbClr val="FFFFFF"/>
                </a:solidFill>
                <a:latin typeface="Syne Bold" pitchFamily="34" charset="0"/>
                <a:ea typeface="Syne Bold" pitchFamily="34" charset="-122"/>
                <a:cs typeface="Syne Bold" pitchFamily="34" charset="-120"/>
              </a:rPr>
              <a:t>Environmental Data Analysis: Global Trends in Carbon Monoxide and Temperature (2022)</a:t>
            </a:r>
            <a:endParaRPr lang="en-US" sz="2900" dirty="0"/>
          </a:p>
        </p:txBody>
      </p:sp>
      <p:sp>
        <p:nvSpPr>
          <p:cNvPr id="4" name="Text 1"/>
          <p:cNvSpPr/>
          <p:nvPr/>
        </p:nvSpPr>
        <p:spPr>
          <a:xfrm>
            <a:off x="6115407" y="2055971"/>
            <a:ext cx="7885986" cy="754737"/>
          </a:xfrm>
          <a:prstGeom prst="rect">
            <a:avLst/>
          </a:prstGeom>
          <a:noFill/>
          <a:ln/>
        </p:spPr>
        <p:txBody>
          <a:bodyPr wrap="square" lIns="0" tIns="0" rIns="0" bIns="0" rtlCol="0" anchor="t"/>
          <a:lstStyle/>
          <a:p>
            <a:pPr algn="l" indent="0" marL="0">
              <a:lnSpc>
                <a:spcPts val="1950"/>
              </a:lnSpc>
              <a:buNone/>
            </a:pPr>
            <a:r>
              <a:rPr lang="en-US" sz="1200" dirty="0">
                <a:solidFill>
                  <a:srgbClr val="D9E1FF"/>
                </a:solidFill>
                <a:latin typeface="Arimo" pitchFamily="34" charset="0"/>
                <a:ea typeface="Arimo" pitchFamily="34" charset="-122"/>
                <a:cs typeface="Arimo" pitchFamily="34" charset="-120"/>
              </a:rPr>
              <a:t>This presentation details a data wrangling and visualization project focused on global environmental data for the year 2022. The analysis was conducted using Python (specifically the Pandas library) for data processing and Tableau for creating interactive visualizations.</a:t>
            </a:r>
            <a:endParaRPr lang="en-US" sz="1200" dirty="0"/>
          </a:p>
        </p:txBody>
      </p:sp>
      <p:sp>
        <p:nvSpPr>
          <p:cNvPr id="5" name="Text 2"/>
          <p:cNvSpPr/>
          <p:nvPr/>
        </p:nvSpPr>
        <p:spPr>
          <a:xfrm>
            <a:off x="6115407" y="3144679"/>
            <a:ext cx="1850112" cy="231219"/>
          </a:xfrm>
          <a:prstGeom prst="rect">
            <a:avLst/>
          </a:prstGeom>
          <a:noFill/>
          <a:ln/>
        </p:spPr>
        <p:txBody>
          <a:bodyPr wrap="none" lIns="0" tIns="0" rIns="0" bIns="0" rtlCol="0" anchor="t"/>
          <a:lstStyle/>
          <a:p>
            <a:pPr algn="l" indent="0" marL="0">
              <a:lnSpc>
                <a:spcPts val="1800"/>
              </a:lnSpc>
              <a:buNone/>
            </a:pPr>
            <a:r>
              <a:rPr lang="en-US" sz="1450" b="1" dirty="0">
                <a:solidFill>
                  <a:srgbClr val="FFFFFF"/>
                </a:solidFill>
                <a:latin typeface="Syne Bold" pitchFamily="34" charset="0"/>
                <a:ea typeface="Syne Bold" pitchFamily="34" charset="-122"/>
                <a:cs typeface="Syne Bold" pitchFamily="34" charset="-120"/>
              </a:rPr>
              <a:t>Project Details</a:t>
            </a:r>
            <a:endParaRPr lang="en-US" sz="1450" dirty="0"/>
          </a:p>
        </p:txBody>
      </p:sp>
      <p:sp>
        <p:nvSpPr>
          <p:cNvPr id="6" name="Text 3"/>
          <p:cNvSpPr/>
          <p:nvPr/>
        </p:nvSpPr>
        <p:spPr>
          <a:xfrm>
            <a:off x="6115407" y="3533061"/>
            <a:ext cx="3751183" cy="25157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D9E1FF"/>
                </a:solidFill>
                <a:latin typeface="Arimo" pitchFamily="34" charset="0"/>
                <a:ea typeface="Arimo" pitchFamily="34" charset="-122"/>
                <a:cs typeface="Arimo" pitchFamily="34" charset="-120"/>
              </a:rPr>
              <a:t>Data Wrangling &amp; Visualization Project</a:t>
            </a:r>
            <a:endParaRPr lang="en-US" sz="1200" dirty="0"/>
          </a:p>
        </p:txBody>
      </p:sp>
      <p:sp>
        <p:nvSpPr>
          <p:cNvPr id="7" name="Text 4"/>
          <p:cNvSpPr/>
          <p:nvPr/>
        </p:nvSpPr>
        <p:spPr>
          <a:xfrm>
            <a:off x="6115407" y="3839647"/>
            <a:ext cx="3751183" cy="25157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D9E1FF"/>
                </a:solidFill>
                <a:latin typeface="Arimo" pitchFamily="34" charset="0"/>
                <a:ea typeface="Arimo" pitchFamily="34" charset="-122"/>
                <a:cs typeface="Arimo" pitchFamily="34" charset="-120"/>
              </a:rPr>
              <a:t>Global Analysis — Year 2022</a:t>
            </a:r>
            <a:endParaRPr lang="en-US" sz="1200" dirty="0"/>
          </a:p>
        </p:txBody>
      </p:sp>
      <p:sp>
        <p:nvSpPr>
          <p:cNvPr id="8" name="Text 5"/>
          <p:cNvSpPr/>
          <p:nvPr/>
        </p:nvSpPr>
        <p:spPr>
          <a:xfrm>
            <a:off x="6115407" y="4146232"/>
            <a:ext cx="3751183" cy="25157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D9E1FF"/>
                </a:solidFill>
                <a:latin typeface="Arimo" pitchFamily="34" charset="0"/>
                <a:ea typeface="Arimo" pitchFamily="34" charset="-122"/>
                <a:cs typeface="Arimo" pitchFamily="34" charset="-120"/>
              </a:rPr>
              <a:t>Tools: Python (Pandas) and Tableau</a:t>
            </a:r>
            <a:endParaRPr lang="en-US" sz="1200" dirty="0"/>
          </a:p>
        </p:txBody>
      </p:sp>
      <p:sp>
        <p:nvSpPr>
          <p:cNvPr id="9" name="Text 6"/>
          <p:cNvSpPr/>
          <p:nvPr/>
        </p:nvSpPr>
        <p:spPr>
          <a:xfrm>
            <a:off x="10257830" y="3144679"/>
            <a:ext cx="1850112" cy="231219"/>
          </a:xfrm>
          <a:prstGeom prst="rect">
            <a:avLst/>
          </a:prstGeom>
          <a:noFill/>
          <a:ln/>
        </p:spPr>
        <p:txBody>
          <a:bodyPr wrap="none" lIns="0" tIns="0" rIns="0" bIns="0" rtlCol="0" anchor="t"/>
          <a:lstStyle/>
          <a:p>
            <a:pPr algn="l" indent="0" marL="0">
              <a:lnSpc>
                <a:spcPts val="1800"/>
              </a:lnSpc>
              <a:buNone/>
            </a:pPr>
            <a:r>
              <a:rPr lang="en-US" sz="1450" b="1" dirty="0">
                <a:solidFill>
                  <a:srgbClr val="FFFFFF"/>
                </a:solidFill>
                <a:latin typeface="Syne Bold" pitchFamily="34" charset="0"/>
                <a:ea typeface="Syne Bold" pitchFamily="34" charset="-122"/>
                <a:cs typeface="Syne Bold" pitchFamily="34" charset="-120"/>
              </a:rPr>
              <a:t>Presented By</a:t>
            </a:r>
            <a:endParaRPr lang="en-US" sz="1450" dirty="0"/>
          </a:p>
        </p:txBody>
      </p:sp>
      <p:sp>
        <p:nvSpPr>
          <p:cNvPr id="10" name="Text 7"/>
          <p:cNvSpPr/>
          <p:nvPr/>
        </p:nvSpPr>
        <p:spPr>
          <a:xfrm>
            <a:off x="10257830" y="3533061"/>
            <a:ext cx="3751183" cy="251579"/>
          </a:xfrm>
          <a:prstGeom prst="rect">
            <a:avLst/>
          </a:prstGeom>
          <a:noFill/>
          <a:ln/>
        </p:spPr>
        <p:txBody>
          <a:bodyPr wrap="none" lIns="0" tIns="0" rIns="0" bIns="0" rtlCol="0" anchor="t"/>
          <a:lstStyle/>
          <a:p>
            <a:pPr algn="l" indent="0" marL="0">
              <a:lnSpc>
                <a:spcPts val="1950"/>
              </a:lnSpc>
              <a:buNone/>
            </a:pPr>
            <a:r>
              <a:rPr lang="en-US" sz="1200" dirty="0">
                <a:solidFill>
                  <a:srgbClr val="D9E1FF"/>
                </a:solidFill>
                <a:latin typeface="Arimo" pitchFamily="34" charset="0"/>
                <a:ea typeface="Arimo" pitchFamily="34" charset="-122"/>
                <a:cs typeface="Arimo" pitchFamily="34" charset="-120"/>
              </a:rPr>
              <a:t>Moataz Kamal &amp; Yousef Sherif</a:t>
            </a:r>
            <a:endParaRPr lang="en-US" sz="1200" dirty="0"/>
          </a:p>
        </p:txBody>
      </p:sp>
      <p:pic>
        <p:nvPicPr>
          <p:cNvPr id="11" name="Image 1" descr="preencoded.png">    </p:cNvPr>
          <p:cNvPicPr>
            <a:picLocks noChangeAspect="1"/>
          </p:cNvPicPr>
          <p:nvPr/>
        </p:nvPicPr>
        <p:blipFill>
          <a:blip r:embed="rId2"/>
          <a:stretch>
            <a:fillRect/>
          </a:stretch>
        </p:blipFill>
        <p:spPr>
          <a:xfrm>
            <a:off x="10257830" y="3961448"/>
            <a:ext cx="3751183" cy="37511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1010" y="316944"/>
            <a:ext cx="7017782" cy="271105"/>
          </a:xfrm>
          <a:prstGeom prst="rect">
            <a:avLst/>
          </a:prstGeom>
          <a:noFill/>
          <a:ln/>
        </p:spPr>
        <p:txBody>
          <a:bodyPr wrap="none" lIns="0" tIns="0" rIns="0" bIns="0" rtlCol="0" anchor="t"/>
          <a:lstStyle/>
          <a:p>
            <a:pPr algn="l" indent="0" marL="0">
              <a:lnSpc>
                <a:spcPts val="2100"/>
              </a:lnSpc>
              <a:buNone/>
            </a:pPr>
            <a:r>
              <a:rPr lang="en-US" sz="1700" b="1" dirty="0">
                <a:solidFill>
                  <a:srgbClr val="FFFFFF"/>
                </a:solidFill>
                <a:latin typeface="Syne Bold" pitchFamily="34" charset="0"/>
                <a:ea typeface="Syne Bold" pitchFamily="34" charset="-122"/>
                <a:cs typeface="Syne Bold" pitchFamily="34" charset="-120"/>
              </a:rPr>
              <a:t>Next Steps: Addressing Limitations and Expanding Analysis</a:t>
            </a:r>
            <a:endParaRPr lang="en-US" sz="1700" dirty="0"/>
          </a:p>
        </p:txBody>
      </p:sp>
      <p:sp>
        <p:nvSpPr>
          <p:cNvPr id="3" name="Text 1"/>
          <p:cNvSpPr/>
          <p:nvPr/>
        </p:nvSpPr>
        <p:spPr>
          <a:xfrm>
            <a:off x="461010" y="818555"/>
            <a:ext cx="13708380" cy="184309"/>
          </a:xfrm>
          <a:prstGeom prst="rect">
            <a:avLst/>
          </a:prstGeom>
          <a:noFill/>
          <a:ln/>
        </p:spPr>
        <p:txBody>
          <a:bodyPr wrap="none" lIns="0" tIns="0" rIns="0" bIns="0" rtlCol="0" anchor="t"/>
          <a:lstStyle/>
          <a:p>
            <a:pPr algn="l" indent="0" marL="0">
              <a:lnSpc>
                <a:spcPts val="1450"/>
              </a:lnSpc>
              <a:buNone/>
            </a:pPr>
            <a:r>
              <a:rPr lang="en-US" sz="900" dirty="0">
                <a:solidFill>
                  <a:srgbClr val="D9E1FF"/>
                </a:solidFill>
                <a:latin typeface="Arimo" pitchFamily="34" charset="0"/>
                <a:ea typeface="Arimo" pitchFamily="34" charset="-122"/>
                <a:cs typeface="Arimo" pitchFamily="34" charset="-120"/>
              </a:rPr>
              <a:t>While the initial project provided valuable insights, there are inherent limitations in using country-level averages. Future iterations will focus on expanding the scope of pollutants and refining the level of detail provided to users.</a:t>
            </a:r>
            <a:endParaRPr lang="en-US" sz="900" dirty="0"/>
          </a:p>
        </p:txBody>
      </p:sp>
      <p:sp>
        <p:nvSpPr>
          <p:cNvPr id="4" name="Text 2"/>
          <p:cNvSpPr/>
          <p:nvPr/>
        </p:nvSpPr>
        <p:spPr>
          <a:xfrm>
            <a:off x="461010" y="1247775"/>
            <a:ext cx="1722239" cy="203359"/>
          </a:xfrm>
          <a:prstGeom prst="rect">
            <a:avLst/>
          </a:prstGeom>
          <a:noFill/>
          <a:ln/>
        </p:spPr>
        <p:txBody>
          <a:bodyPr wrap="none" lIns="0" tIns="0" rIns="0" bIns="0" rtlCol="0" anchor="t"/>
          <a:lstStyle/>
          <a:p>
            <a:pPr algn="l" indent="0" marL="0">
              <a:lnSpc>
                <a:spcPts val="1600"/>
              </a:lnSpc>
              <a:buNone/>
            </a:pPr>
            <a:r>
              <a:rPr lang="en-US" sz="1250" b="1" dirty="0">
                <a:solidFill>
                  <a:srgbClr val="FFFFFF"/>
                </a:solidFill>
                <a:latin typeface="Syne Bold" pitchFamily="34" charset="0"/>
                <a:ea typeface="Syne Bold" pitchFamily="34" charset="-122"/>
                <a:cs typeface="Syne Bold" pitchFamily="34" charset="-120"/>
              </a:rPr>
              <a:t>Current Limitations</a:t>
            </a:r>
            <a:endParaRPr lang="en-US" sz="1250" dirty="0"/>
          </a:p>
        </p:txBody>
      </p:sp>
      <p:sp>
        <p:nvSpPr>
          <p:cNvPr id="5" name="Text 3"/>
          <p:cNvSpPr/>
          <p:nvPr/>
        </p:nvSpPr>
        <p:spPr>
          <a:xfrm>
            <a:off x="461010" y="1566386"/>
            <a:ext cx="6713696"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D9E1FF"/>
                </a:solidFill>
                <a:latin typeface="Arimo" pitchFamily="34" charset="0"/>
                <a:ea typeface="Arimo" pitchFamily="34" charset="-122"/>
                <a:cs typeface="Arimo" pitchFamily="34" charset="-120"/>
              </a:rPr>
              <a:t>Country averages can mask important city-level variation and local extremes.</a:t>
            </a:r>
            <a:endParaRPr lang="en-US" sz="900" dirty="0"/>
          </a:p>
        </p:txBody>
      </p:sp>
      <p:sp>
        <p:nvSpPr>
          <p:cNvPr id="6" name="Text 4"/>
          <p:cNvSpPr/>
          <p:nvPr/>
        </p:nvSpPr>
        <p:spPr>
          <a:xfrm>
            <a:off x="461010" y="1790938"/>
            <a:ext cx="6713696"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D9E1FF"/>
                </a:solidFill>
                <a:latin typeface="Arimo" pitchFamily="34" charset="0"/>
                <a:ea typeface="Arimo" pitchFamily="34" charset="-122"/>
                <a:cs typeface="Arimo" pitchFamily="34" charset="-120"/>
              </a:rPr>
              <a:t>The analysis was limited to only two pollutants (CO and TEMP), which restricts a holistic view of air quality.</a:t>
            </a:r>
            <a:endParaRPr lang="en-US" sz="900" dirty="0"/>
          </a:p>
        </p:txBody>
      </p:sp>
      <p:pic>
        <p:nvPicPr>
          <p:cNvPr id="7" name="Image 0" descr="preencoded.png">    </p:cNvPr>
          <p:cNvPicPr>
            <a:picLocks noChangeAspect="1"/>
          </p:cNvPicPr>
          <p:nvPr/>
        </p:nvPicPr>
        <p:blipFill>
          <a:blip r:embed="rId1"/>
          <a:stretch>
            <a:fillRect/>
          </a:stretch>
        </p:blipFill>
        <p:spPr>
          <a:xfrm>
            <a:off x="461010" y="2104906"/>
            <a:ext cx="6713696" cy="6713696"/>
          </a:xfrm>
          <a:prstGeom prst="rect">
            <a:avLst/>
          </a:prstGeom>
        </p:spPr>
      </p:pic>
      <p:sp>
        <p:nvSpPr>
          <p:cNvPr id="8" name="Text 5"/>
          <p:cNvSpPr/>
          <p:nvPr/>
        </p:nvSpPr>
        <p:spPr>
          <a:xfrm>
            <a:off x="7463314" y="1247775"/>
            <a:ext cx="1932027" cy="203359"/>
          </a:xfrm>
          <a:prstGeom prst="rect">
            <a:avLst/>
          </a:prstGeom>
          <a:noFill/>
          <a:ln/>
        </p:spPr>
        <p:txBody>
          <a:bodyPr wrap="none" lIns="0" tIns="0" rIns="0" bIns="0" rtlCol="0" anchor="t"/>
          <a:lstStyle/>
          <a:p>
            <a:pPr algn="l" indent="0" marL="0">
              <a:lnSpc>
                <a:spcPts val="1600"/>
              </a:lnSpc>
              <a:buNone/>
            </a:pPr>
            <a:r>
              <a:rPr lang="en-US" sz="1250" b="1" dirty="0">
                <a:solidFill>
                  <a:srgbClr val="FFFFFF"/>
                </a:solidFill>
                <a:latin typeface="Syne Bold" pitchFamily="34" charset="0"/>
                <a:ea typeface="Syne Bold" pitchFamily="34" charset="-122"/>
                <a:cs typeface="Syne Bold" pitchFamily="34" charset="-120"/>
              </a:rPr>
              <a:t>Future Improvements</a:t>
            </a:r>
            <a:endParaRPr lang="en-US" sz="1250" dirty="0"/>
          </a:p>
        </p:txBody>
      </p:sp>
      <p:sp>
        <p:nvSpPr>
          <p:cNvPr id="9" name="Text 6"/>
          <p:cNvSpPr/>
          <p:nvPr/>
        </p:nvSpPr>
        <p:spPr>
          <a:xfrm>
            <a:off x="7463314" y="1566386"/>
            <a:ext cx="6713696"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D9E1FF"/>
                </a:solidFill>
                <a:latin typeface="Arimo" pitchFamily="34" charset="0"/>
                <a:ea typeface="Arimo" pitchFamily="34" charset="-122"/>
                <a:cs typeface="Arimo" pitchFamily="34" charset="-120"/>
              </a:rPr>
              <a:t>Incorporate critical pollutants such as PM2.5, NO2, and O3 to broaden the scope of the air quality index.</a:t>
            </a:r>
            <a:endParaRPr lang="en-US" sz="900" dirty="0"/>
          </a:p>
        </p:txBody>
      </p:sp>
      <p:sp>
        <p:nvSpPr>
          <p:cNvPr id="10" name="Text 7"/>
          <p:cNvSpPr/>
          <p:nvPr/>
        </p:nvSpPr>
        <p:spPr>
          <a:xfrm>
            <a:off x="7463314" y="1790938"/>
            <a:ext cx="6713696"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D9E1FF"/>
                </a:solidFill>
                <a:latin typeface="Arimo" pitchFamily="34" charset="0"/>
                <a:ea typeface="Arimo" pitchFamily="34" charset="-122"/>
                <a:cs typeface="Arimo" pitchFamily="34" charset="-120"/>
              </a:rPr>
              <a:t>Develop new visuals, including correlation matrices and ranking charts, to highlight relationships between variables.</a:t>
            </a:r>
            <a:endParaRPr lang="en-US" sz="900" dirty="0"/>
          </a:p>
        </p:txBody>
      </p:sp>
      <p:sp>
        <p:nvSpPr>
          <p:cNvPr id="11" name="Text 8"/>
          <p:cNvSpPr/>
          <p:nvPr/>
        </p:nvSpPr>
        <p:spPr>
          <a:xfrm>
            <a:off x="7463314" y="2015490"/>
            <a:ext cx="6713696"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D9E1FF"/>
                </a:solidFill>
                <a:latin typeface="Arimo" pitchFamily="34" charset="0"/>
                <a:ea typeface="Arimo" pitchFamily="34" charset="-122"/>
                <a:cs typeface="Arimo" pitchFamily="34" charset="-120"/>
              </a:rPr>
              <a:t>Implement granular region and city-level filters in the dashboard for more localized insights and targeted policy action.</a:t>
            </a:r>
            <a:endParaRPr lang="en-US" sz="900" dirty="0"/>
          </a:p>
        </p:txBody>
      </p:sp>
      <p:pic>
        <p:nvPicPr>
          <p:cNvPr id="12" name="Image 1" descr="preencoded.png">    </p:cNvPr>
          <p:cNvPicPr>
            <a:picLocks noChangeAspect="1"/>
          </p:cNvPicPr>
          <p:nvPr/>
        </p:nvPicPr>
        <p:blipFill>
          <a:blip r:embed="rId2"/>
          <a:stretch>
            <a:fillRect/>
          </a:stretch>
        </p:blipFill>
        <p:spPr>
          <a:xfrm>
            <a:off x="7463314" y="2329458"/>
            <a:ext cx="6713696" cy="67136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592693"/>
            <a:ext cx="12533828"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Syne Bold" pitchFamily="34" charset="0"/>
                <a:ea typeface="Syne Bold" pitchFamily="34" charset="-122"/>
                <a:cs typeface="Syne Bold" pitchFamily="34" charset="-120"/>
              </a:rPr>
              <a:t>Defining the Scope: Analyzing CO and Temperature Levels</a:t>
            </a:r>
            <a:endParaRPr lang="en-US" sz="3100" dirty="0"/>
          </a:p>
        </p:txBody>
      </p:sp>
      <p:sp>
        <p:nvSpPr>
          <p:cNvPr id="3" name="Text 1"/>
          <p:cNvSpPr/>
          <p:nvPr/>
        </p:nvSpPr>
        <p:spPr>
          <a:xfrm>
            <a:off x="837724" y="1504236"/>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The primary objective of this project was to analyze key global environmental indicators for 2022. We focused on two critical metrics: Carbon Monoxide (CO) levels and ambient Temperature (TEMP) distribution.</a:t>
            </a:r>
            <a:endParaRPr lang="en-US" sz="1600" dirty="0"/>
          </a:p>
        </p:txBody>
      </p:sp>
      <p:sp>
        <p:nvSpPr>
          <p:cNvPr id="4" name="Shape 2"/>
          <p:cNvSpPr/>
          <p:nvPr/>
        </p:nvSpPr>
        <p:spPr>
          <a:xfrm>
            <a:off x="837724" y="2724031"/>
            <a:ext cx="6372701" cy="2194679"/>
          </a:xfrm>
          <a:prstGeom prst="roundRect">
            <a:avLst>
              <a:gd name="adj" fmla="val 5000"/>
            </a:avLst>
          </a:prstGeom>
          <a:solidFill>
            <a:srgbClr val="0C0A33"/>
          </a:solidFill>
          <a:ln/>
        </p:spPr>
      </p:sp>
      <p:sp>
        <p:nvSpPr>
          <p:cNvPr id="5" name="Shape 3"/>
          <p:cNvSpPr/>
          <p:nvPr/>
        </p:nvSpPr>
        <p:spPr>
          <a:xfrm>
            <a:off x="837724" y="2701171"/>
            <a:ext cx="6372701" cy="91440"/>
          </a:xfrm>
          <a:prstGeom prst="roundRect">
            <a:avLst>
              <a:gd name="adj" fmla="val 34360"/>
            </a:avLst>
          </a:prstGeom>
          <a:solidFill>
            <a:srgbClr val="8061FF"/>
          </a:solidFill>
          <a:ln/>
        </p:spPr>
      </p:sp>
      <p:sp>
        <p:nvSpPr>
          <p:cNvPr id="6" name="Shape 4"/>
          <p:cNvSpPr/>
          <p:nvPr/>
        </p:nvSpPr>
        <p:spPr>
          <a:xfrm>
            <a:off x="3709928" y="2409944"/>
            <a:ext cx="628293" cy="628293"/>
          </a:xfrm>
          <a:prstGeom prst="roundRect">
            <a:avLst>
              <a:gd name="adj" fmla="val 145537"/>
            </a:avLst>
          </a:prstGeom>
          <a:solidFill>
            <a:srgbClr val="8061FF"/>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98404" y="2598301"/>
            <a:ext cx="251341" cy="251341"/>
          </a:xfrm>
          <a:prstGeom prst="rect">
            <a:avLst/>
          </a:prstGeom>
        </p:spPr>
      </p:pic>
      <p:sp>
        <p:nvSpPr>
          <p:cNvPr id="8" name="Text 5"/>
          <p:cNvSpPr/>
          <p:nvPr/>
        </p:nvSpPr>
        <p:spPr>
          <a:xfrm>
            <a:off x="1070015" y="3247668"/>
            <a:ext cx="2498169"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Analyze CO Levels</a:t>
            </a:r>
            <a:endParaRPr lang="en-US" sz="1900" dirty="0"/>
          </a:p>
        </p:txBody>
      </p:sp>
      <p:sp>
        <p:nvSpPr>
          <p:cNvPr id="9" name="Text 6"/>
          <p:cNvSpPr/>
          <p:nvPr/>
        </p:nvSpPr>
        <p:spPr>
          <a:xfrm>
            <a:off x="1070015" y="3681293"/>
            <a:ext cx="5908119"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Examine and map Carbon Monoxide (CO) concentrations across different nations to identify global hotspots and regional variations.</a:t>
            </a:r>
            <a:endParaRPr lang="en-US" sz="1600" dirty="0"/>
          </a:p>
        </p:txBody>
      </p:sp>
      <p:sp>
        <p:nvSpPr>
          <p:cNvPr id="10" name="Shape 7"/>
          <p:cNvSpPr/>
          <p:nvPr/>
        </p:nvSpPr>
        <p:spPr>
          <a:xfrm>
            <a:off x="7419856" y="2724031"/>
            <a:ext cx="6372820" cy="2194679"/>
          </a:xfrm>
          <a:prstGeom prst="roundRect">
            <a:avLst>
              <a:gd name="adj" fmla="val 5000"/>
            </a:avLst>
          </a:prstGeom>
          <a:solidFill>
            <a:srgbClr val="0C0A33"/>
          </a:solidFill>
          <a:ln/>
        </p:spPr>
      </p:sp>
      <p:sp>
        <p:nvSpPr>
          <p:cNvPr id="11" name="Shape 8"/>
          <p:cNvSpPr/>
          <p:nvPr/>
        </p:nvSpPr>
        <p:spPr>
          <a:xfrm>
            <a:off x="7419856" y="2701171"/>
            <a:ext cx="6372820" cy="91440"/>
          </a:xfrm>
          <a:prstGeom prst="roundRect">
            <a:avLst>
              <a:gd name="adj" fmla="val 34360"/>
            </a:avLst>
          </a:prstGeom>
          <a:solidFill>
            <a:srgbClr val="8061FF"/>
          </a:solidFill>
          <a:ln/>
        </p:spPr>
      </p:sp>
      <p:sp>
        <p:nvSpPr>
          <p:cNvPr id="12" name="Shape 9"/>
          <p:cNvSpPr/>
          <p:nvPr/>
        </p:nvSpPr>
        <p:spPr>
          <a:xfrm>
            <a:off x="10292060" y="2409944"/>
            <a:ext cx="628293" cy="628293"/>
          </a:xfrm>
          <a:prstGeom prst="roundRect">
            <a:avLst>
              <a:gd name="adj" fmla="val 145537"/>
            </a:avLst>
          </a:prstGeom>
          <a:solidFill>
            <a:srgbClr val="8061FF"/>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0536" y="2598301"/>
            <a:ext cx="251341" cy="251341"/>
          </a:xfrm>
          <a:prstGeom prst="rect">
            <a:avLst/>
          </a:prstGeom>
        </p:spPr>
      </p:pic>
      <p:sp>
        <p:nvSpPr>
          <p:cNvPr id="14" name="Text 10"/>
          <p:cNvSpPr/>
          <p:nvPr/>
        </p:nvSpPr>
        <p:spPr>
          <a:xfrm>
            <a:off x="7652147" y="3247668"/>
            <a:ext cx="2903696"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Analyze Temperature</a:t>
            </a:r>
            <a:endParaRPr lang="en-US" sz="1900" dirty="0"/>
          </a:p>
        </p:txBody>
      </p:sp>
      <p:sp>
        <p:nvSpPr>
          <p:cNvPr id="15" name="Text 11"/>
          <p:cNvSpPr/>
          <p:nvPr/>
        </p:nvSpPr>
        <p:spPr>
          <a:xfrm>
            <a:off x="7652147" y="3681293"/>
            <a:ext cx="5908238"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Study the global distribution of average temperatures to highlight climatic differences and regional extremes in 2022.</a:t>
            </a:r>
            <a:endParaRPr lang="en-US" sz="1600" dirty="0"/>
          </a:p>
        </p:txBody>
      </p:sp>
      <p:sp>
        <p:nvSpPr>
          <p:cNvPr id="16" name="Shape 12"/>
          <p:cNvSpPr/>
          <p:nvPr/>
        </p:nvSpPr>
        <p:spPr>
          <a:xfrm>
            <a:off x="837724" y="5442228"/>
            <a:ext cx="6372701" cy="2194679"/>
          </a:xfrm>
          <a:prstGeom prst="roundRect">
            <a:avLst>
              <a:gd name="adj" fmla="val 5000"/>
            </a:avLst>
          </a:prstGeom>
          <a:solidFill>
            <a:srgbClr val="0C0A33"/>
          </a:solidFill>
          <a:ln/>
        </p:spPr>
      </p:sp>
      <p:sp>
        <p:nvSpPr>
          <p:cNvPr id="17" name="Shape 13"/>
          <p:cNvSpPr/>
          <p:nvPr/>
        </p:nvSpPr>
        <p:spPr>
          <a:xfrm>
            <a:off x="837724" y="5419368"/>
            <a:ext cx="6372701" cy="91440"/>
          </a:xfrm>
          <a:prstGeom prst="roundRect">
            <a:avLst>
              <a:gd name="adj" fmla="val 34360"/>
            </a:avLst>
          </a:prstGeom>
          <a:solidFill>
            <a:srgbClr val="8061FF"/>
          </a:solidFill>
          <a:ln/>
        </p:spPr>
      </p:sp>
      <p:sp>
        <p:nvSpPr>
          <p:cNvPr id="18" name="Shape 14"/>
          <p:cNvSpPr/>
          <p:nvPr/>
        </p:nvSpPr>
        <p:spPr>
          <a:xfrm>
            <a:off x="3709928" y="5128141"/>
            <a:ext cx="628293" cy="628293"/>
          </a:xfrm>
          <a:prstGeom prst="roundRect">
            <a:avLst>
              <a:gd name="adj" fmla="val 145537"/>
            </a:avLst>
          </a:prstGeom>
          <a:solidFill>
            <a:srgbClr val="8061FF"/>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8404" y="5316498"/>
            <a:ext cx="251341" cy="251341"/>
          </a:xfrm>
          <a:prstGeom prst="rect">
            <a:avLst/>
          </a:prstGeom>
        </p:spPr>
      </p:pic>
      <p:sp>
        <p:nvSpPr>
          <p:cNvPr id="20" name="Text 15"/>
          <p:cNvSpPr/>
          <p:nvPr/>
        </p:nvSpPr>
        <p:spPr>
          <a:xfrm>
            <a:off x="1070015" y="5965865"/>
            <a:ext cx="2941320"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Study Monthly Trends</a:t>
            </a:r>
            <a:endParaRPr lang="en-US" sz="1900" dirty="0"/>
          </a:p>
        </p:txBody>
      </p:sp>
      <p:sp>
        <p:nvSpPr>
          <p:cNvPr id="21" name="Text 16"/>
          <p:cNvSpPr/>
          <p:nvPr/>
        </p:nvSpPr>
        <p:spPr>
          <a:xfrm>
            <a:off x="1070015" y="6399490"/>
            <a:ext cx="5908119"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Investigate the seasonal variability and monthly changes in both CO and TEMP to understand underlying temporal patterns.</a:t>
            </a:r>
            <a:endParaRPr lang="en-US" sz="1600" dirty="0"/>
          </a:p>
        </p:txBody>
      </p:sp>
      <p:sp>
        <p:nvSpPr>
          <p:cNvPr id="22" name="Shape 17"/>
          <p:cNvSpPr/>
          <p:nvPr/>
        </p:nvSpPr>
        <p:spPr>
          <a:xfrm>
            <a:off x="7419856" y="5442228"/>
            <a:ext cx="6372820" cy="2194679"/>
          </a:xfrm>
          <a:prstGeom prst="roundRect">
            <a:avLst>
              <a:gd name="adj" fmla="val 5000"/>
            </a:avLst>
          </a:prstGeom>
          <a:solidFill>
            <a:srgbClr val="0C0A33"/>
          </a:solidFill>
          <a:ln/>
        </p:spPr>
      </p:sp>
      <p:sp>
        <p:nvSpPr>
          <p:cNvPr id="23" name="Shape 18"/>
          <p:cNvSpPr/>
          <p:nvPr/>
        </p:nvSpPr>
        <p:spPr>
          <a:xfrm>
            <a:off x="7419856" y="5419368"/>
            <a:ext cx="6372820" cy="91440"/>
          </a:xfrm>
          <a:prstGeom prst="roundRect">
            <a:avLst>
              <a:gd name="adj" fmla="val 34360"/>
            </a:avLst>
          </a:prstGeom>
          <a:solidFill>
            <a:srgbClr val="8061FF"/>
          </a:solidFill>
          <a:ln/>
        </p:spPr>
      </p:sp>
      <p:sp>
        <p:nvSpPr>
          <p:cNvPr id="24" name="Shape 19"/>
          <p:cNvSpPr/>
          <p:nvPr/>
        </p:nvSpPr>
        <p:spPr>
          <a:xfrm>
            <a:off x="10292060" y="5128141"/>
            <a:ext cx="628293" cy="628293"/>
          </a:xfrm>
          <a:prstGeom prst="roundRect">
            <a:avLst>
              <a:gd name="adj" fmla="val 145537"/>
            </a:avLst>
          </a:prstGeom>
          <a:solidFill>
            <a:srgbClr val="8061FF"/>
          </a:solidFill>
          <a:ln/>
        </p:spPr>
      </p:sp>
      <p:pic>
        <p:nvPicPr>
          <p:cNvPr id="2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0536" y="5316498"/>
            <a:ext cx="251341" cy="251341"/>
          </a:xfrm>
          <a:prstGeom prst="rect">
            <a:avLst/>
          </a:prstGeom>
        </p:spPr>
      </p:pic>
      <p:sp>
        <p:nvSpPr>
          <p:cNvPr id="26" name="Text 20"/>
          <p:cNvSpPr/>
          <p:nvPr/>
        </p:nvSpPr>
        <p:spPr>
          <a:xfrm>
            <a:off x="7652147" y="5965865"/>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Present Insights</a:t>
            </a:r>
            <a:endParaRPr lang="en-US" sz="1900" dirty="0"/>
          </a:p>
        </p:txBody>
      </p:sp>
      <p:sp>
        <p:nvSpPr>
          <p:cNvPr id="27" name="Text 21"/>
          <p:cNvSpPr/>
          <p:nvPr/>
        </p:nvSpPr>
        <p:spPr>
          <a:xfrm>
            <a:off x="7652147" y="6399490"/>
            <a:ext cx="5908238"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Develop interactive dashboards using Tableau for easy exploration and communication of the analysis findings to stakeholders.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671" y="545663"/>
            <a:ext cx="11155918" cy="466844"/>
          </a:xfrm>
          <a:prstGeom prst="rect">
            <a:avLst/>
          </a:prstGeom>
          <a:noFill/>
          <a:ln/>
        </p:spPr>
        <p:txBody>
          <a:bodyPr wrap="none" lIns="0" tIns="0" rIns="0" bIns="0" rtlCol="0" anchor="t"/>
          <a:lstStyle/>
          <a:p>
            <a:pPr algn="l" indent="0" marL="0">
              <a:lnSpc>
                <a:spcPts val="3650"/>
              </a:lnSpc>
              <a:buNone/>
            </a:pPr>
            <a:r>
              <a:rPr lang="en-US" sz="2900" b="1" dirty="0">
                <a:solidFill>
                  <a:srgbClr val="FFFFFF"/>
                </a:solidFill>
                <a:latin typeface="Syne Bold" pitchFamily="34" charset="0"/>
                <a:ea typeface="Syne Bold" pitchFamily="34" charset="-122"/>
                <a:cs typeface="Syne Bold" pitchFamily="34" charset="-120"/>
              </a:rPr>
              <a:t>Source Data: Combining Global and Temporal Context</a:t>
            </a:r>
            <a:endParaRPr lang="en-US" sz="2900" dirty="0"/>
          </a:p>
        </p:txBody>
      </p:sp>
      <p:sp>
        <p:nvSpPr>
          <p:cNvPr id="3" name="Text 1"/>
          <p:cNvSpPr/>
          <p:nvPr/>
        </p:nvSpPr>
        <p:spPr>
          <a:xfrm>
            <a:off x="793671" y="1409343"/>
            <a:ext cx="13043059" cy="635079"/>
          </a:xfrm>
          <a:prstGeom prst="rect">
            <a:avLst/>
          </a:prstGeom>
          <a:noFill/>
          <a:ln/>
        </p:spPr>
        <p:txBody>
          <a:bodyPr wrap="square" lIns="0" tIns="0" rIns="0" bIns="0" rtlCol="0" anchor="t"/>
          <a:lstStyle/>
          <a:p>
            <a:pPr algn="l" indent="0" marL="0">
              <a:lnSpc>
                <a:spcPts val="2450"/>
              </a:lnSpc>
              <a:buNone/>
            </a:pPr>
            <a:r>
              <a:rPr lang="en-US" sz="1550" dirty="0">
                <a:solidFill>
                  <a:srgbClr val="D9E1FF"/>
                </a:solidFill>
                <a:latin typeface="Arimo" pitchFamily="34" charset="0"/>
                <a:ea typeface="Arimo" pitchFamily="34" charset="-122"/>
                <a:cs typeface="Arimo" pitchFamily="34" charset="-120"/>
              </a:rPr>
              <a:t>To achieve a comprehensive analysis, we utilized two distinct datasets. The first provided country-level snapshots for broad comparisons, while the second offered detailed monthly aggregations essential for trend analysis.</a:t>
            </a:r>
            <a:endParaRPr lang="en-US" sz="1550" dirty="0"/>
          </a:p>
        </p:txBody>
      </p:sp>
      <p:sp>
        <p:nvSpPr>
          <p:cNvPr id="4" name="Shape 2"/>
          <p:cNvSpPr/>
          <p:nvPr/>
        </p:nvSpPr>
        <p:spPr>
          <a:xfrm>
            <a:off x="793671" y="2267545"/>
            <a:ext cx="446365" cy="446365"/>
          </a:xfrm>
          <a:prstGeom prst="roundRect">
            <a:avLst>
              <a:gd name="adj" fmla="val 6668"/>
            </a:avLst>
          </a:prstGeom>
          <a:solidFill>
            <a:srgbClr val="2B2952"/>
          </a:solidFill>
          <a:ln/>
        </p:spPr>
      </p:sp>
      <p:sp>
        <p:nvSpPr>
          <p:cNvPr id="5" name="Text 3"/>
          <p:cNvSpPr/>
          <p:nvPr/>
        </p:nvSpPr>
        <p:spPr>
          <a:xfrm>
            <a:off x="876776" y="2315587"/>
            <a:ext cx="280035" cy="350163"/>
          </a:xfrm>
          <a:prstGeom prst="rect">
            <a:avLst/>
          </a:prstGeom>
          <a:noFill/>
          <a:ln/>
        </p:spPr>
        <p:txBody>
          <a:bodyPr wrap="none" lIns="0" tIns="0" rIns="0" bIns="0" rtlCol="0" anchor="t"/>
          <a:lstStyle/>
          <a:p>
            <a:pPr algn="ctr" indent="0" marL="0">
              <a:lnSpc>
                <a:spcPts val="2200"/>
              </a:lnSpc>
              <a:buNone/>
            </a:pPr>
            <a:r>
              <a:rPr lang="en-US" sz="2200" b="1" dirty="0">
                <a:solidFill>
                  <a:srgbClr val="D9E1FF"/>
                </a:solidFill>
                <a:latin typeface="Syne Bold" pitchFamily="34" charset="0"/>
                <a:ea typeface="Syne Bold" pitchFamily="34" charset="-122"/>
                <a:cs typeface="Syne Bold" pitchFamily="34" charset="-120"/>
              </a:rPr>
              <a:t>1</a:t>
            </a:r>
            <a:endParaRPr lang="en-US" sz="2200" dirty="0"/>
          </a:p>
        </p:txBody>
      </p:sp>
      <p:sp>
        <p:nvSpPr>
          <p:cNvPr id="6" name="Text 4"/>
          <p:cNvSpPr/>
          <p:nvPr/>
        </p:nvSpPr>
        <p:spPr>
          <a:xfrm>
            <a:off x="1438394" y="2304693"/>
            <a:ext cx="5306139" cy="350163"/>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01_air_clean.csv: Global Snapshot</a:t>
            </a:r>
            <a:endParaRPr lang="en-US" sz="2200" dirty="0"/>
          </a:p>
        </p:txBody>
      </p:sp>
      <p:sp>
        <p:nvSpPr>
          <p:cNvPr id="7" name="Text 5"/>
          <p:cNvSpPr/>
          <p:nvPr/>
        </p:nvSpPr>
        <p:spPr>
          <a:xfrm>
            <a:off x="1438394" y="2773799"/>
            <a:ext cx="5752743" cy="317540"/>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D9E1FF"/>
                </a:solidFill>
                <a:latin typeface="Arimo" pitchFamily="34" charset="0"/>
                <a:ea typeface="Arimo" pitchFamily="34" charset="-122"/>
                <a:cs typeface="Arimo" pitchFamily="34" charset="-120"/>
              </a:rPr>
              <a:t>Content:</a:t>
            </a:r>
            <a:pPr algn="l" indent="0" marL="0">
              <a:lnSpc>
                <a:spcPts val="2450"/>
              </a:lnSpc>
              <a:buNone/>
            </a:pPr>
            <a:r>
              <a:rPr lang="en-US" sz="1550" dirty="0">
                <a:solidFill>
                  <a:srgbClr val="D9E1FF"/>
                </a:solidFill>
                <a:latin typeface="Arimo" pitchFamily="34" charset="0"/>
                <a:ea typeface="Arimo" pitchFamily="34" charset="-122"/>
                <a:cs typeface="Arimo" pitchFamily="34" charset="-120"/>
              </a:rPr>
              <a:t> Country-level air quality and temperature data.</a:t>
            </a:r>
            <a:endParaRPr lang="en-US" sz="1550" dirty="0"/>
          </a:p>
        </p:txBody>
      </p:sp>
      <p:sp>
        <p:nvSpPr>
          <p:cNvPr id="8" name="Text 6"/>
          <p:cNvSpPr/>
          <p:nvPr/>
        </p:nvSpPr>
        <p:spPr>
          <a:xfrm>
            <a:off x="1438394" y="3160752"/>
            <a:ext cx="5752743" cy="635079"/>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D9E1FF"/>
                </a:solidFill>
                <a:latin typeface="Arimo" pitchFamily="34" charset="0"/>
                <a:ea typeface="Arimo" pitchFamily="34" charset="-122"/>
                <a:cs typeface="Arimo" pitchFamily="34" charset="-120"/>
              </a:rPr>
              <a:t>Purpose:</a:t>
            </a:r>
            <a:pPr algn="l" indent="0" marL="0">
              <a:lnSpc>
                <a:spcPts val="2450"/>
              </a:lnSpc>
              <a:buNone/>
            </a:pPr>
            <a:r>
              <a:rPr lang="en-US" sz="1550" dirty="0">
                <a:solidFill>
                  <a:srgbClr val="D9E1FF"/>
                </a:solidFill>
                <a:latin typeface="Arimo" pitchFamily="34" charset="0"/>
                <a:ea typeface="Arimo" pitchFamily="34" charset="-122"/>
                <a:cs typeface="Arimo" pitchFamily="34" charset="-120"/>
              </a:rPr>
              <a:t> Used to perform global comparisons and construct the static world maps.</a:t>
            </a:r>
            <a:endParaRPr lang="en-US" sz="1550" dirty="0"/>
          </a:p>
        </p:txBody>
      </p:sp>
      <p:pic>
        <p:nvPicPr>
          <p:cNvPr id="9" name="Image 0" descr="preencoded.png">    </p:cNvPr>
          <p:cNvPicPr>
            <a:picLocks noChangeAspect="1"/>
          </p:cNvPicPr>
          <p:nvPr/>
        </p:nvPicPr>
        <p:blipFill>
          <a:blip r:embed="rId1"/>
          <a:stretch>
            <a:fillRect/>
          </a:stretch>
        </p:blipFill>
        <p:spPr>
          <a:xfrm>
            <a:off x="1438394" y="4018955"/>
            <a:ext cx="5752743" cy="3209925"/>
          </a:xfrm>
          <a:prstGeom prst="rect">
            <a:avLst/>
          </a:prstGeom>
        </p:spPr>
      </p:pic>
      <p:sp>
        <p:nvSpPr>
          <p:cNvPr id="10" name="Shape 7"/>
          <p:cNvSpPr/>
          <p:nvPr/>
        </p:nvSpPr>
        <p:spPr>
          <a:xfrm>
            <a:off x="7439144" y="2267545"/>
            <a:ext cx="446365" cy="446365"/>
          </a:xfrm>
          <a:prstGeom prst="roundRect">
            <a:avLst>
              <a:gd name="adj" fmla="val 6668"/>
            </a:avLst>
          </a:prstGeom>
          <a:solidFill>
            <a:srgbClr val="2B2952"/>
          </a:solidFill>
          <a:ln/>
        </p:spPr>
      </p:sp>
      <p:sp>
        <p:nvSpPr>
          <p:cNvPr id="11" name="Text 8"/>
          <p:cNvSpPr/>
          <p:nvPr/>
        </p:nvSpPr>
        <p:spPr>
          <a:xfrm>
            <a:off x="7522250" y="2315587"/>
            <a:ext cx="280035" cy="350163"/>
          </a:xfrm>
          <a:prstGeom prst="rect">
            <a:avLst/>
          </a:prstGeom>
          <a:noFill/>
          <a:ln/>
        </p:spPr>
        <p:txBody>
          <a:bodyPr wrap="none" lIns="0" tIns="0" rIns="0" bIns="0" rtlCol="0" anchor="t"/>
          <a:lstStyle/>
          <a:p>
            <a:pPr algn="ctr" indent="0" marL="0">
              <a:lnSpc>
                <a:spcPts val="2200"/>
              </a:lnSpc>
              <a:buNone/>
            </a:pPr>
            <a:r>
              <a:rPr lang="en-US" sz="2200" b="1" dirty="0">
                <a:solidFill>
                  <a:srgbClr val="D9E1FF"/>
                </a:solidFill>
                <a:latin typeface="Syne Bold" pitchFamily="34" charset="0"/>
                <a:ea typeface="Syne Bold" pitchFamily="34" charset="-122"/>
                <a:cs typeface="Syne Bold" pitchFamily="34" charset="-120"/>
              </a:rPr>
              <a:t>2</a:t>
            </a:r>
            <a:endParaRPr lang="en-US" sz="2200" dirty="0"/>
          </a:p>
        </p:txBody>
      </p:sp>
      <p:sp>
        <p:nvSpPr>
          <p:cNvPr id="12" name="Text 9"/>
          <p:cNvSpPr/>
          <p:nvPr/>
        </p:nvSpPr>
        <p:spPr>
          <a:xfrm>
            <a:off x="8083867" y="2304693"/>
            <a:ext cx="5752862" cy="700326"/>
          </a:xfrm>
          <a:prstGeom prst="rect">
            <a:avLst/>
          </a:prstGeom>
          <a:noFill/>
          <a:ln/>
        </p:spPr>
        <p:txBody>
          <a:bodyPr wrap="squar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07_city_month_trends.csv: Temporal Focus</a:t>
            </a:r>
            <a:endParaRPr lang="en-US" sz="2200" dirty="0"/>
          </a:p>
        </p:txBody>
      </p:sp>
      <p:sp>
        <p:nvSpPr>
          <p:cNvPr id="13" name="Text 10"/>
          <p:cNvSpPr/>
          <p:nvPr/>
        </p:nvSpPr>
        <p:spPr>
          <a:xfrm>
            <a:off x="8083867" y="3123962"/>
            <a:ext cx="5752862" cy="635079"/>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D9E1FF"/>
                </a:solidFill>
                <a:latin typeface="Arimo" pitchFamily="34" charset="0"/>
                <a:ea typeface="Arimo" pitchFamily="34" charset="-122"/>
                <a:cs typeface="Arimo" pitchFamily="34" charset="-120"/>
              </a:rPr>
              <a:t>Content:</a:t>
            </a:r>
            <a:pPr algn="l" indent="0" marL="0">
              <a:lnSpc>
                <a:spcPts val="2450"/>
              </a:lnSpc>
              <a:buNone/>
            </a:pPr>
            <a:r>
              <a:rPr lang="en-US" sz="1550" dirty="0">
                <a:solidFill>
                  <a:srgbClr val="D9E1FF"/>
                </a:solidFill>
                <a:latin typeface="Arimo" pitchFamily="34" charset="0"/>
                <a:ea typeface="Arimo" pitchFamily="34" charset="-122"/>
                <a:cs typeface="Arimo" pitchFamily="34" charset="-120"/>
              </a:rPr>
              <a:t> Monthly aggregated data, typically focused on specific major cities.</a:t>
            </a:r>
            <a:endParaRPr lang="en-US" sz="1550" dirty="0"/>
          </a:p>
        </p:txBody>
      </p:sp>
      <p:sp>
        <p:nvSpPr>
          <p:cNvPr id="14" name="Text 11"/>
          <p:cNvSpPr/>
          <p:nvPr/>
        </p:nvSpPr>
        <p:spPr>
          <a:xfrm>
            <a:off x="8083867" y="3828455"/>
            <a:ext cx="5752862" cy="635079"/>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D9E1FF"/>
                </a:solidFill>
                <a:latin typeface="Arimo" pitchFamily="34" charset="0"/>
                <a:ea typeface="Arimo" pitchFamily="34" charset="-122"/>
                <a:cs typeface="Arimo" pitchFamily="34" charset="-120"/>
              </a:rPr>
              <a:t>Purpose:</a:t>
            </a:r>
            <a:pPr algn="l" indent="0" marL="0">
              <a:lnSpc>
                <a:spcPts val="2450"/>
              </a:lnSpc>
              <a:buNone/>
            </a:pPr>
            <a:r>
              <a:rPr lang="en-US" sz="1550" dirty="0">
                <a:solidFill>
                  <a:srgbClr val="D9E1FF"/>
                </a:solidFill>
                <a:latin typeface="Arimo" pitchFamily="34" charset="0"/>
                <a:ea typeface="Arimo" pitchFamily="34" charset="-122"/>
                <a:cs typeface="Arimo" pitchFamily="34" charset="-120"/>
              </a:rPr>
              <a:t> Essential for analyzing seasonal trends and changes over the 12 months.</a:t>
            </a:r>
            <a:endParaRPr lang="en-US" sz="1550" dirty="0"/>
          </a:p>
        </p:txBody>
      </p:sp>
      <p:pic>
        <p:nvPicPr>
          <p:cNvPr id="15" name="Image 1" descr="preencoded.png">    </p:cNvPr>
          <p:cNvPicPr>
            <a:picLocks noChangeAspect="1"/>
          </p:cNvPicPr>
          <p:nvPr/>
        </p:nvPicPr>
        <p:blipFill>
          <a:blip r:embed="rId2"/>
          <a:stretch>
            <a:fillRect/>
          </a:stretch>
        </p:blipFill>
        <p:spPr>
          <a:xfrm>
            <a:off x="8083867" y="4686657"/>
            <a:ext cx="5752862" cy="32100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772120"/>
            <a:ext cx="12954952" cy="985361"/>
          </a:xfrm>
          <a:prstGeom prst="rect">
            <a:avLst/>
          </a:prstGeom>
          <a:noFill/>
          <a:ln/>
        </p:spPr>
        <p:txBody>
          <a:bodyPr wrap="square" lIns="0" tIns="0" rIns="0" bIns="0" rtlCol="0" anchor="t"/>
          <a:lstStyle/>
          <a:p>
            <a:pPr algn="l" indent="0" marL="0">
              <a:lnSpc>
                <a:spcPts val="3850"/>
              </a:lnSpc>
              <a:buNone/>
            </a:pPr>
            <a:r>
              <a:rPr lang="en-US" sz="3100" b="1" dirty="0">
                <a:solidFill>
                  <a:srgbClr val="FFFFFF"/>
                </a:solidFill>
                <a:latin typeface="Syne Bold" pitchFamily="34" charset="0"/>
                <a:ea typeface="Syne Bold" pitchFamily="34" charset="-122"/>
                <a:cs typeface="Syne Bold" pitchFamily="34" charset="-120"/>
              </a:rPr>
              <a:t>Data Processing Workflow: Ensuring Data Quality with Python</a:t>
            </a:r>
            <a:endParaRPr lang="en-US" sz="3100" dirty="0"/>
          </a:p>
        </p:txBody>
      </p:sp>
      <p:sp>
        <p:nvSpPr>
          <p:cNvPr id="3" name="Text 1"/>
          <p:cNvSpPr/>
          <p:nvPr/>
        </p:nvSpPr>
        <p:spPr>
          <a:xfrm>
            <a:off x="837724" y="2176343"/>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A crucial step in our project involved rigorous data processing using a Python Pandas notebook to prepare the raw data for visualization in Tableau. This ensured consistency, accuracy, and readiness for complex analysis.</a:t>
            </a:r>
            <a:endParaRPr lang="en-US" sz="1600" dirty="0"/>
          </a:p>
        </p:txBody>
      </p:sp>
      <p:sp>
        <p:nvSpPr>
          <p:cNvPr id="4" name="Text 2"/>
          <p:cNvSpPr/>
          <p:nvPr/>
        </p:nvSpPr>
        <p:spPr>
          <a:xfrm>
            <a:off x="837724" y="3082052"/>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D9E1FF"/>
                </a:solidFill>
                <a:latin typeface="Syne Light" pitchFamily="34" charset="0"/>
                <a:ea typeface="Syne Light" pitchFamily="34" charset="-122"/>
                <a:cs typeface="Syne Light" pitchFamily="34" charset="-120"/>
              </a:rPr>
              <a:t>01</a:t>
            </a:r>
            <a:endParaRPr lang="en-US" sz="1600" dirty="0"/>
          </a:p>
        </p:txBody>
      </p:sp>
      <p:sp>
        <p:nvSpPr>
          <p:cNvPr id="5" name="Shape 3"/>
          <p:cNvSpPr/>
          <p:nvPr/>
        </p:nvSpPr>
        <p:spPr>
          <a:xfrm>
            <a:off x="837724" y="3415070"/>
            <a:ext cx="4178618" cy="22860"/>
          </a:xfrm>
          <a:prstGeom prst="rect">
            <a:avLst/>
          </a:prstGeom>
          <a:solidFill>
            <a:srgbClr val="8061FF"/>
          </a:solidFill>
          <a:ln/>
        </p:spPr>
      </p:sp>
      <p:sp>
        <p:nvSpPr>
          <p:cNvPr id="6" name="Text 4"/>
          <p:cNvSpPr/>
          <p:nvPr/>
        </p:nvSpPr>
        <p:spPr>
          <a:xfrm>
            <a:off x="837724" y="3565446"/>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Load CSV Files</a:t>
            </a:r>
            <a:endParaRPr lang="en-US" sz="1900" dirty="0"/>
          </a:p>
        </p:txBody>
      </p:sp>
      <p:sp>
        <p:nvSpPr>
          <p:cNvPr id="7" name="Text 5"/>
          <p:cNvSpPr/>
          <p:nvPr/>
        </p:nvSpPr>
        <p:spPr>
          <a:xfrm>
            <a:off x="837724" y="3999071"/>
            <a:ext cx="4178618"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Initial loading of the multiple environmental datasets into the Python environment using the Pandas library.</a:t>
            </a:r>
            <a:endParaRPr lang="en-US" sz="1600" dirty="0"/>
          </a:p>
        </p:txBody>
      </p:sp>
      <p:sp>
        <p:nvSpPr>
          <p:cNvPr id="8" name="Text 6"/>
          <p:cNvSpPr/>
          <p:nvPr/>
        </p:nvSpPr>
        <p:spPr>
          <a:xfrm>
            <a:off x="5225772" y="3082052"/>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D9E1FF"/>
                </a:solidFill>
                <a:latin typeface="Syne Light" pitchFamily="34" charset="0"/>
                <a:ea typeface="Syne Light" pitchFamily="34" charset="-122"/>
                <a:cs typeface="Syne Light" pitchFamily="34" charset="-120"/>
              </a:rPr>
              <a:t>02</a:t>
            </a:r>
            <a:endParaRPr lang="en-US" sz="1600" dirty="0"/>
          </a:p>
        </p:txBody>
      </p:sp>
      <p:sp>
        <p:nvSpPr>
          <p:cNvPr id="9" name="Shape 7"/>
          <p:cNvSpPr/>
          <p:nvPr/>
        </p:nvSpPr>
        <p:spPr>
          <a:xfrm>
            <a:off x="5225772" y="3415070"/>
            <a:ext cx="4178737" cy="22860"/>
          </a:xfrm>
          <a:prstGeom prst="rect">
            <a:avLst/>
          </a:prstGeom>
          <a:solidFill>
            <a:srgbClr val="8061FF"/>
          </a:solidFill>
          <a:ln/>
        </p:spPr>
      </p:sp>
      <p:sp>
        <p:nvSpPr>
          <p:cNvPr id="10" name="Text 8"/>
          <p:cNvSpPr/>
          <p:nvPr/>
        </p:nvSpPr>
        <p:spPr>
          <a:xfrm>
            <a:off x="5225772" y="3565446"/>
            <a:ext cx="2832259"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Clean Missing Values</a:t>
            </a:r>
            <a:endParaRPr lang="en-US" sz="1900" dirty="0"/>
          </a:p>
        </p:txBody>
      </p:sp>
      <p:sp>
        <p:nvSpPr>
          <p:cNvPr id="11" name="Text 9"/>
          <p:cNvSpPr/>
          <p:nvPr/>
        </p:nvSpPr>
        <p:spPr>
          <a:xfrm>
            <a:off x="5225772" y="3999071"/>
            <a:ext cx="4178737"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Systematic identification and cleaning of missing or invalid data points to prevent distortion in the final visualizations.</a:t>
            </a:r>
            <a:endParaRPr lang="en-US" sz="1600" dirty="0"/>
          </a:p>
        </p:txBody>
      </p:sp>
      <p:sp>
        <p:nvSpPr>
          <p:cNvPr id="12" name="Text 10"/>
          <p:cNvSpPr/>
          <p:nvPr/>
        </p:nvSpPr>
        <p:spPr>
          <a:xfrm>
            <a:off x="9613940" y="3082052"/>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D9E1FF"/>
                </a:solidFill>
                <a:latin typeface="Syne Light" pitchFamily="34" charset="0"/>
                <a:ea typeface="Syne Light" pitchFamily="34" charset="-122"/>
                <a:cs typeface="Syne Light" pitchFamily="34" charset="-120"/>
              </a:rPr>
              <a:t>03</a:t>
            </a:r>
            <a:endParaRPr lang="en-US" sz="1600" dirty="0"/>
          </a:p>
        </p:txBody>
      </p:sp>
      <p:sp>
        <p:nvSpPr>
          <p:cNvPr id="13" name="Shape 11"/>
          <p:cNvSpPr/>
          <p:nvPr/>
        </p:nvSpPr>
        <p:spPr>
          <a:xfrm>
            <a:off x="9613940" y="3415070"/>
            <a:ext cx="4178737" cy="22860"/>
          </a:xfrm>
          <a:prstGeom prst="rect">
            <a:avLst/>
          </a:prstGeom>
          <a:solidFill>
            <a:srgbClr val="8061FF"/>
          </a:solidFill>
          <a:ln/>
        </p:spPr>
      </p:sp>
      <p:sp>
        <p:nvSpPr>
          <p:cNvPr id="14" name="Text 12"/>
          <p:cNvSpPr/>
          <p:nvPr/>
        </p:nvSpPr>
        <p:spPr>
          <a:xfrm>
            <a:off x="9613940" y="3565446"/>
            <a:ext cx="3981450"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Date Conversion &amp; Extraction</a:t>
            </a:r>
            <a:endParaRPr lang="en-US" sz="1900" dirty="0"/>
          </a:p>
        </p:txBody>
      </p:sp>
      <p:sp>
        <p:nvSpPr>
          <p:cNvPr id="15" name="Text 13"/>
          <p:cNvSpPr/>
          <p:nvPr/>
        </p:nvSpPr>
        <p:spPr>
          <a:xfrm>
            <a:off x="9613940" y="3999071"/>
            <a:ext cx="4178737" cy="101274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Converting raw date formats, and extracting the </a:t>
            </a:r>
            <a:pPr algn="l" indent="0" marL="0">
              <a:lnSpc>
                <a:spcPts val="2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MonthName</a:t>
            </a:r>
            <a:pPr algn="l" indent="0" marL="0">
              <a:lnSpc>
                <a:spcPts val="2600"/>
              </a:lnSpc>
              <a:buNone/>
            </a:pPr>
            <a:r>
              <a:rPr lang="en-US" sz="1600" dirty="0">
                <a:solidFill>
                  <a:srgbClr val="D9E1FF"/>
                </a:solidFill>
                <a:latin typeface="Arimo" pitchFamily="34" charset="0"/>
                <a:ea typeface="Arimo" pitchFamily="34" charset="-122"/>
                <a:cs typeface="Arimo" pitchFamily="34" charset="-120"/>
              </a:rPr>
              <a:t> attribute critical for time-series trend analysis.</a:t>
            </a:r>
            <a:endParaRPr lang="en-US" sz="1600" dirty="0"/>
          </a:p>
        </p:txBody>
      </p:sp>
      <p:sp>
        <p:nvSpPr>
          <p:cNvPr id="16" name="Text 14"/>
          <p:cNvSpPr/>
          <p:nvPr/>
        </p:nvSpPr>
        <p:spPr>
          <a:xfrm>
            <a:off x="837724" y="5378291"/>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D9E1FF"/>
                </a:solidFill>
                <a:latin typeface="Syne Light" pitchFamily="34" charset="0"/>
                <a:ea typeface="Syne Light" pitchFamily="34" charset="-122"/>
                <a:cs typeface="Syne Light" pitchFamily="34" charset="-120"/>
              </a:rPr>
              <a:t>04</a:t>
            </a:r>
            <a:endParaRPr lang="en-US" sz="1600" dirty="0"/>
          </a:p>
        </p:txBody>
      </p:sp>
      <p:sp>
        <p:nvSpPr>
          <p:cNvPr id="17" name="Shape 15"/>
          <p:cNvSpPr/>
          <p:nvPr/>
        </p:nvSpPr>
        <p:spPr>
          <a:xfrm>
            <a:off x="837724" y="5711309"/>
            <a:ext cx="6372701" cy="22860"/>
          </a:xfrm>
          <a:prstGeom prst="rect">
            <a:avLst/>
          </a:prstGeom>
          <a:solidFill>
            <a:srgbClr val="8061FF"/>
          </a:solidFill>
          <a:ln/>
        </p:spPr>
      </p:sp>
      <p:sp>
        <p:nvSpPr>
          <p:cNvPr id="18" name="Text 16"/>
          <p:cNvSpPr/>
          <p:nvPr/>
        </p:nvSpPr>
        <p:spPr>
          <a:xfrm>
            <a:off x="837724" y="5861685"/>
            <a:ext cx="3900845"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Ensure Numeric Consistency</a:t>
            </a:r>
            <a:endParaRPr lang="en-US" sz="1900" dirty="0"/>
          </a:p>
        </p:txBody>
      </p:sp>
      <p:sp>
        <p:nvSpPr>
          <p:cNvPr id="19" name="Text 17"/>
          <p:cNvSpPr/>
          <p:nvPr/>
        </p:nvSpPr>
        <p:spPr>
          <a:xfrm>
            <a:off x="837724" y="6295311"/>
            <a:ext cx="6372701"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Standardizing the units and formats for CO and TEMP measurements across all datasets to guarantee accurate comparisons.</a:t>
            </a:r>
            <a:endParaRPr lang="en-US" sz="1600" dirty="0"/>
          </a:p>
        </p:txBody>
      </p:sp>
      <p:sp>
        <p:nvSpPr>
          <p:cNvPr id="20" name="Text 18"/>
          <p:cNvSpPr/>
          <p:nvPr/>
        </p:nvSpPr>
        <p:spPr>
          <a:xfrm>
            <a:off x="7419856" y="5378291"/>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D9E1FF"/>
                </a:solidFill>
                <a:latin typeface="Syne Light" pitchFamily="34" charset="0"/>
                <a:ea typeface="Syne Light" pitchFamily="34" charset="-122"/>
                <a:cs typeface="Syne Light" pitchFamily="34" charset="-120"/>
              </a:rPr>
              <a:t>05</a:t>
            </a:r>
            <a:endParaRPr lang="en-US" sz="1600" dirty="0"/>
          </a:p>
        </p:txBody>
      </p:sp>
      <p:sp>
        <p:nvSpPr>
          <p:cNvPr id="21" name="Shape 19"/>
          <p:cNvSpPr/>
          <p:nvPr/>
        </p:nvSpPr>
        <p:spPr>
          <a:xfrm>
            <a:off x="7419856" y="5711309"/>
            <a:ext cx="6372820" cy="22860"/>
          </a:xfrm>
          <a:prstGeom prst="rect">
            <a:avLst/>
          </a:prstGeom>
          <a:solidFill>
            <a:srgbClr val="8061FF"/>
          </a:solidFill>
          <a:ln/>
        </p:spPr>
      </p:sp>
      <p:sp>
        <p:nvSpPr>
          <p:cNvPr id="22" name="Text 20"/>
          <p:cNvSpPr/>
          <p:nvPr/>
        </p:nvSpPr>
        <p:spPr>
          <a:xfrm>
            <a:off x="7419856" y="5861685"/>
            <a:ext cx="3407450"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Export Cleaned Datasets</a:t>
            </a:r>
            <a:endParaRPr lang="en-US" sz="1900" dirty="0"/>
          </a:p>
        </p:txBody>
      </p:sp>
      <p:sp>
        <p:nvSpPr>
          <p:cNvPr id="23" name="Text 21"/>
          <p:cNvSpPr/>
          <p:nvPr/>
        </p:nvSpPr>
        <p:spPr>
          <a:xfrm>
            <a:off x="7419856" y="6295311"/>
            <a:ext cx="6372820"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Final cleaned and structured data is exported into a Tableau-compatible format for dashboard creation.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18184"/>
          </a:xfrm>
          <a:prstGeom prst="rect">
            <a:avLst/>
          </a:prstGeom>
        </p:spPr>
      </p:pic>
      <p:sp>
        <p:nvSpPr>
          <p:cNvPr id="3" name="Text 0"/>
          <p:cNvSpPr/>
          <p:nvPr/>
        </p:nvSpPr>
        <p:spPr>
          <a:xfrm>
            <a:off x="837724" y="3461980"/>
            <a:ext cx="9191268"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Syne Bold" pitchFamily="34" charset="0"/>
                <a:ea typeface="Syne Bold" pitchFamily="34" charset="-122"/>
                <a:cs typeface="Syne Bold" pitchFamily="34" charset="-120"/>
              </a:rPr>
              <a:t>Dashboard Design: A Multi-View Approach</a:t>
            </a:r>
            <a:endParaRPr lang="en-US" sz="3100" dirty="0"/>
          </a:p>
        </p:txBody>
      </p:sp>
      <p:sp>
        <p:nvSpPr>
          <p:cNvPr id="4" name="Text 1"/>
          <p:cNvSpPr/>
          <p:nvPr/>
        </p:nvSpPr>
        <p:spPr>
          <a:xfrm>
            <a:off x="837724" y="4268748"/>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The final interactive dashboard was structured to present a cohesive environmental narrative through three primary, interlinked visualizations. Each visual element serves a unique purpose in uncovering the insights within the data.</a:t>
            </a:r>
            <a:endParaRPr lang="en-US" sz="1600" dirty="0"/>
          </a:p>
        </p:txBody>
      </p:sp>
      <p:sp>
        <p:nvSpPr>
          <p:cNvPr id="5" name="Shape 2"/>
          <p:cNvSpPr/>
          <p:nvPr/>
        </p:nvSpPr>
        <p:spPr>
          <a:xfrm>
            <a:off x="837724" y="5174456"/>
            <a:ext cx="4178618" cy="2211348"/>
          </a:xfrm>
          <a:prstGeom prst="roundRect">
            <a:avLst>
              <a:gd name="adj" fmla="val 4962"/>
            </a:avLst>
          </a:prstGeom>
          <a:solidFill>
            <a:srgbClr val="0C0A33"/>
          </a:solidFill>
          <a:ln w="22860">
            <a:solidFill>
              <a:srgbClr val="44426B"/>
            </a:solidFill>
            <a:prstDash val="solid"/>
          </a:ln>
        </p:spPr>
      </p:sp>
      <p:sp>
        <p:nvSpPr>
          <p:cNvPr id="6" name="Shape 3"/>
          <p:cNvSpPr/>
          <p:nvPr/>
        </p:nvSpPr>
        <p:spPr>
          <a:xfrm>
            <a:off x="814864" y="5174456"/>
            <a:ext cx="91440" cy="2211348"/>
          </a:xfrm>
          <a:prstGeom prst="roundRect">
            <a:avLst>
              <a:gd name="adj" fmla="val 34360"/>
            </a:avLst>
          </a:prstGeom>
          <a:solidFill>
            <a:srgbClr val="8061FF"/>
          </a:solidFill>
          <a:ln/>
        </p:spPr>
      </p:sp>
      <p:sp>
        <p:nvSpPr>
          <p:cNvPr id="7" name="Text 4"/>
          <p:cNvSpPr/>
          <p:nvPr/>
        </p:nvSpPr>
        <p:spPr>
          <a:xfrm>
            <a:off x="1138595" y="5406747"/>
            <a:ext cx="3645456" cy="616029"/>
          </a:xfrm>
          <a:prstGeom prst="rect">
            <a:avLst/>
          </a:prstGeom>
          <a:noFill/>
          <a:ln/>
        </p:spPr>
        <p:txBody>
          <a:bodyPr wrap="squar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World Map: Average Temperature</a:t>
            </a:r>
            <a:endParaRPr lang="en-US" sz="1900" dirty="0"/>
          </a:p>
        </p:txBody>
      </p:sp>
      <p:sp>
        <p:nvSpPr>
          <p:cNvPr id="8" name="Text 5"/>
          <p:cNvSpPr/>
          <p:nvPr/>
        </p:nvSpPr>
        <p:spPr>
          <a:xfrm>
            <a:off x="1138595" y="6148388"/>
            <a:ext cx="3645456"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Provides a geographical overview of global temperature distribution, highlighting regional climatic patterns.</a:t>
            </a:r>
            <a:endParaRPr lang="en-US" sz="1600" dirty="0"/>
          </a:p>
        </p:txBody>
      </p:sp>
      <p:sp>
        <p:nvSpPr>
          <p:cNvPr id="9" name="Shape 6"/>
          <p:cNvSpPr/>
          <p:nvPr/>
        </p:nvSpPr>
        <p:spPr>
          <a:xfrm>
            <a:off x="5225772" y="5174456"/>
            <a:ext cx="4178737" cy="2211348"/>
          </a:xfrm>
          <a:prstGeom prst="roundRect">
            <a:avLst>
              <a:gd name="adj" fmla="val 4962"/>
            </a:avLst>
          </a:prstGeom>
          <a:solidFill>
            <a:srgbClr val="0C0A33"/>
          </a:solidFill>
          <a:ln w="22860">
            <a:solidFill>
              <a:srgbClr val="44426B"/>
            </a:solidFill>
            <a:prstDash val="solid"/>
          </a:ln>
        </p:spPr>
      </p:sp>
      <p:sp>
        <p:nvSpPr>
          <p:cNvPr id="10" name="Shape 7"/>
          <p:cNvSpPr/>
          <p:nvPr/>
        </p:nvSpPr>
        <p:spPr>
          <a:xfrm>
            <a:off x="5202912" y="5174456"/>
            <a:ext cx="91440" cy="2211348"/>
          </a:xfrm>
          <a:prstGeom prst="roundRect">
            <a:avLst>
              <a:gd name="adj" fmla="val 34360"/>
            </a:avLst>
          </a:prstGeom>
          <a:solidFill>
            <a:srgbClr val="8061FF"/>
          </a:solidFill>
          <a:ln/>
        </p:spPr>
      </p:sp>
      <p:sp>
        <p:nvSpPr>
          <p:cNvPr id="11" name="Text 8"/>
          <p:cNvSpPr/>
          <p:nvPr/>
        </p:nvSpPr>
        <p:spPr>
          <a:xfrm>
            <a:off x="5526643" y="5406747"/>
            <a:ext cx="3256240"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World Map: Average CO</a:t>
            </a:r>
            <a:endParaRPr lang="en-US" sz="1900" dirty="0"/>
          </a:p>
        </p:txBody>
      </p:sp>
      <p:sp>
        <p:nvSpPr>
          <p:cNvPr id="12" name="Text 9"/>
          <p:cNvSpPr/>
          <p:nvPr/>
        </p:nvSpPr>
        <p:spPr>
          <a:xfrm>
            <a:off x="5526643" y="5840373"/>
            <a:ext cx="3645575"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Maps the concentration of Carbon Monoxide by country, making it easy to spot areas with elevated pollution.</a:t>
            </a:r>
            <a:endParaRPr lang="en-US" sz="1600" dirty="0"/>
          </a:p>
        </p:txBody>
      </p:sp>
      <p:sp>
        <p:nvSpPr>
          <p:cNvPr id="13" name="Shape 10"/>
          <p:cNvSpPr/>
          <p:nvPr/>
        </p:nvSpPr>
        <p:spPr>
          <a:xfrm>
            <a:off x="9613940" y="5174456"/>
            <a:ext cx="4178737" cy="2211348"/>
          </a:xfrm>
          <a:prstGeom prst="roundRect">
            <a:avLst>
              <a:gd name="adj" fmla="val 4962"/>
            </a:avLst>
          </a:prstGeom>
          <a:solidFill>
            <a:srgbClr val="0C0A33"/>
          </a:solidFill>
          <a:ln w="22860">
            <a:solidFill>
              <a:srgbClr val="44426B"/>
            </a:solidFill>
            <a:prstDash val="solid"/>
          </a:ln>
        </p:spPr>
      </p:sp>
      <p:sp>
        <p:nvSpPr>
          <p:cNvPr id="14" name="Shape 11"/>
          <p:cNvSpPr/>
          <p:nvPr/>
        </p:nvSpPr>
        <p:spPr>
          <a:xfrm>
            <a:off x="9591080" y="5174456"/>
            <a:ext cx="91440" cy="2211348"/>
          </a:xfrm>
          <a:prstGeom prst="roundRect">
            <a:avLst>
              <a:gd name="adj" fmla="val 34360"/>
            </a:avLst>
          </a:prstGeom>
          <a:solidFill>
            <a:srgbClr val="8061FF"/>
          </a:solidFill>
          <a:ln/>
        </p:spPr>
      </p:sp>
      <p:sp>
        <p:nvSpPr>
          <p:cNvPr id="15" name="Text 12"/>
          <p:cNvSpPr/>
          <p:nvPr/>
        </p:nvSpPr>
        <p:spPr>
          <a:xfrm>
            <a:off x="9914811" y="5406747"/>
            <a:ext cx="3633311" cy="308015"/>
          </a:xfrm>
          <a:prstGeom prst="rect">
            <a:avLst/>
          </a:prstGeom>
          <a:noFill/>
          <a:ln/>
        </p:spPr>
        <p:txBody>
          <a:bodyPr wrap="none" lIns="0" tIns="0" rIns="0" bIns="0" rtlCol="0" anchor="t"/>
          <a:lstStyle/>
          <a:p>
            <a:pPr algn="l" indent="0" marL="0">
              <a:lnSpc>
                <a:spcPts val="2400"/>
              </a:lnSpc>
              <a:buNone/>
            </a:pPr>
            <a:r>
              <a:rPr lang="en-US" sz="1900" b="1" dirty="0">
                <a:solidFill>
                  <a:srgbClr val="D9E1FF"/>
                </a:solidFill>
                <a:latin typeface="Syne Bold" pitchFamily="34" charset="0"/>
                <a:ea typeface="Syne Bold" pitchFamily="34" charset="-122"/>
                <a:cs typeface="Syne Bold" pitchFamily="34" charset="-120"/>
              </a:rPr>
              <a:t>Line Chart: Monthly Trends</a:t>
            </a:r>
            <a:endParaRPr lang="en-US" sz="1900" dirty="0"/>
          </a:p>
        </p:txBody>
      </p:sp>
      <p:sp>
        <p:nvSpPr>
          <p:cNvPr id="16" name="Text 13"/>
          <p:cNvSpPr/>
          <p:nvPr/>
        </p:nvSpPr>
        <p:spPr>
          <a:xfrm>
            <a:off x="9914811" y="5840373"/>
            <a:ext cx="3645575"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Illustrates the temporal changes of CO and TEMP over the 12 months of 2022, revealing seasonal patterns.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4241" y="408503"/>
            <a:ext cx="7553682" cy="349568"/>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Visualizing Global Climate: The Temperature Map</a:t>
            </a:r>
            <a:endParaRPr lang="en-US" sz="2200" dirty="0"/>
          </a:p>
        </p:txBody>
      </p:sp>
      <p:sp>
        <p:nvSpPr>
          <p:cNvPr id="3" name="Text 1"/>
          <p:cNvSpPr/>
          <p:nvPr/>
        </p:nvSpPr>
        <p:spPr>
          <a:xfrm>
            <a:off x="594241" y="1055132"/>
            <a:ext cx="13441918" cy="475298"/>
          </a:xfrm>
          <a:prstGeom prst="rect">
            <a:avLst/>
          </a:prstGeom>
          <a:noFill/>
          <a:ln/>
        </p:spPr>
        <p:txBody>
          <a:bodyPr wrap="square" lIns="0" tIns="0" rIns="0" bIns="0" rtlCol="0" anchor="t"/>
          <a:lstStyle/>
          <a:p>
            <a:pPr algn="l" indent="0" marL="0">
              <a:lnSpc>
                <a:spcPts val="1850"/>
              </a:lnSpc>
              <a:buNone/>
            </a:pPr>
            <a:r>
              <a:rPr lang="en-US" sz="1150" dirty="0">
                <a:solidFill>
                  <a:srgbClr val="D9E1FF"/>
                </a:solidFill>
                <a:latin typeface="Arimo" pitchFamily="34" charset="0"/>
                <a:ea typeface="Arimo" pitchFamily="34" charset="-122"/>
                <a:cs typeface="Arimo" pitchFamily="34" charset="-120"/>
              </a:rPr>
              <a:t>The first key visual in the dashboard is the World Map showcasing the average temperature for each country in 2022. This visualization uses color intensity to represent the temperature level, immediately drawing attention to the stark differences between geographical regions.</a:t>
            </a:r>
            <a:endParaRPr lang="en-US" sz="1150" dirty="0"/>
          </a:p>
        </p:txBody>
      </p:sp>
      <p:pic>
        <p:nvPicPr>
          <p:cNvPr id="4" name="Image 0" descr="preencoded.png">    </p:cNvPr>
          <p:cNvPicPr>
            <a:picLocks noChangeAspect="1"/>
          </p:cNvPicPr>
          <p:nvPr/>
        </p:nvPicPr>
        <p:blipFill>
          <a:blip r:embed="rId1"/>
          <a:stretch>
            <a:fillRect/>
          </a:stretch>
        </p:blipFill>
        <p:spPr>
          <a:xfrm>
            <a:off x="594241" y="1864519"/>
            <a:ext cx="7229951" cy="7229951"/>
          </a:xfrm>
          <a:prstGeom prst="rect">
            <a:avLst/>
          </a:prstGeom>
        </p:spPr>
      </p:pic>
      <p:sp>
        <p:nvSpPr>
          <p:cNvPr id="5" name="Text 2"/>
          <p:cNvSpPr/>
          <p:nvPr/>
        </p:nvSpPr>
        <p:spPr>
          <a:xfrm>
            <a:off x="8417004" y="1864519"/>
            <a:ext cx="2671763" cy="218480"/>
          </a:xfrm>
          <a:prstGeom prst="rect">
            <a:avLst/>
          </a:prstGeom>
          <a:noFill/>
          <a:ln/>
        </p:spPr>
        <p:txBody>
          <a:bodyPr wrap="none" lIns="0" tIns="0" rIns="0" bIns="0" rtlCol="0" anchor="t"/>
          <a:lstStyle/>
          <a:p>
            <a:pPr algn="l" indent="0" marL="0">
              <a:lnSpc>
                <a:spcPts val="1700"/>
              </a:lnSpc>
              <a:buNone/>
            </a:pPr>
            <a:r>
              <a:rPr lang="en-US" sz="1350" b="1" dirty="0">
                <a:solidFill>
                  <a:srgbClr val="FFFFFF"/>
                </a:solidFill>
                <a:latin typeface="Syne Bold" pitchFamily="34" charset="0"/>
                <a:ea typeface="Syne Bold" pitchFamily="34" charset="-122"/>
                <a:cs typeface="Syne Bold" pitchFamily="34" charset="-120"/>
              </a:rPr>
              <a:t>Highlights Clear Differences</a:t>
            </a:r>
            <a:endParaRPr lang="en-US" sz="1350" dirty="0"/>
          </a:p>
        </p:txBody>
      </p:sp>
      <p:sp>
        <p:nvSpPr>
          <p:cNvPr id="6" name="Text 3"/>
          <p:cNvSpPr/>
          <p:nvPr/>
        </p:nvSpPr>
        <p:spPr>
          <a:xfrm>
            <a:off x="8417004" y="2231469"/>
            <a:ext cx="5626656" cy="712946"/>
          </a:xfrm>
          <a:prstGeom prst="rect">
            <a:avLst/>
          </a:prstGeom>
          <a:noFill/>
          <a:ln/>
        </p:spPr>
        <p:txBody>
          <a:bodyPr wrap="square" lIns="0" tIns="0" rIns="0" bIns="0" rtlCol="0" anchor="t"/>
          <a:lstStyle/>
          <a:p>
            <a:pPr algn="l" indent="0" marL="0">
              <a:lnSpc>
                <a:spcPts val="1850"/>
              </a:lnSpc>
              <a:buNone/>
            </a:pPr>
            <a:r>
              <a:rPr lang="en-US" sz="1150" dirty="0">
                <a:solidFill>
                  <a:srgbClr val="D9E1FF"/>
                </a:solidFill>
                <a:latin typeface="Arimo" pitchFamily="34" charset="0"/>
                <a:ea typeface="Arimo" pitchFamily="34" charset="-122"/>
                <a:cs typeface="Arimo" pitchFamily="34" charset="-120"/>
              </a:rPr>
              <a:t>Regions near the equator typically show consistently high average temperatures (darker colors), while polar and high-latitude areas appear significantly cooler (lighter colors). This map serves as an important baseline for climate context.</a:t>
            </a:r>
            <a:endParaRPr lang="en-US" sz="1150" dirty="0"/>
          </a:p>
        </p:txBody>
      </p:sp>
      <p:sp>
        <p:nvSpPr>
          <p:cNvPr id="7" name="Shape 4"/>
          <p:cNvSpPr/>
          <p:nvPr/>
        </p:nvSpPr>
        <p:spPr>
          <a:xfrm>
            <a:off x="8194238" y="1864519"/>
            <a:ext cx="15240" cy="1079897"/>
          </a:xfrm>
          <a:prstGeom prst="rect">
            <a:avLst/>
          </a:prstGeom>
          <a:solidFill>
            <a:srgbClr val="8061FF"/>
          </a:solidFill>
          <a:ln/>
        </p:spPr>
      </p:sp>
      <p:sp>
        <p:nvSpPr>
          <p:cNvPr id="8" name="Shape 5"/>
          <p:cNvSpPr/>
          <p:nvPr/>
        </p:nvSpPr>
        <p:spPr>
          <a:xfrm>
            <a:off x="8194238" y="3111460"/>
            <a:ext cx="5849422" cy="1106329"/>
          </a:xfrm>
          <a:prstGeom prst="roundRect">
            <a:avLst>
              <a:gd name="adj" fmla="val 2014"/>
            </a:avLst>
          </a:prstGeom>
          <a:solidFill>
            <a:srgbClr val="0F004D"/>
          </a:solidFill>
          <a:ln/>
        </p:spPr>
      </p:sp>
      <p:pic>
        <p:nvPicPr>
          <p:cNvPr id="9" name="Image 1" descr="preencoded.png">    </p:cNvPr>
          <p:cNvPicPr>
            <a:picLocks noChangeAspect="1"/>
          </p:cNvPicPr>
          <p:nvPr/>
        </p:nvPicPr>
        <p:blipFill>
          <a:blip r:embed="rId2"/>
          <a:stretch>
            <a:fillRect/>
          </a:stretch>
        </p:blipFill>
        <p:spPr>
          <a:xfrm>
            <a:off x="8342709" y="3334583"/>
            <a:ext cx="185618" cy="148471"/>
          </a:xfrm>
          <a:prstGeom prst="rect">
            <a:avLst/>
          </a:prstGeom>
        </p:spPr>
      </p:pic>
      <p:sp>
        <p:nvSpPr>
          <p:cNvPr id="10" name="Text 6"/>
          <p:cNvSpPr/>
          <p:nvPr/>
        </p:nvSpPr>
        <p:spPr>
          <a:xfrm>
            <a:off x="8676799" y="3296960"/>
            <a:ext cx="5218390" cy="712946"/>
          </a:xfrm>
          <a:prstGeom prst="rect">
            <a:avLst/>
          </a:prstGeom>
          <a:noFill/>
          <a:ln/>
        </p:spPr>
        <p:txBody>
          <a:bodyPr wrap="square" lIns="0" tIns="0" rIns="0" bIns="0" rtlCol="0" anchor="t"/>
          <a:lstStyle/>
          <a:p>
            <a:pPr algn="l" indent="0" marL="0">
              <a:lnSpc>
                <a:spcPts val="1850"/>
              </a:lnSpc>
              <a:buNone/>
            </a:pPr>
            <a:r>
              <a:rPr lang="en-US" sz="1150" dirty="0">
                <a:solidFill>
                  <a:srgbClr val="FFFFFF"/>
                </a:solidFill>
                <a:latin typeface="Arimo" pitchFamily="34" charset="0"/>
                <a:ea typeface="Arimo" pitchFamily="34" charset="-122"/>
                <a:cs typeface="Arimo" pitchFamily="34" charset="-120"/>
              </a:rPr>
              <a:t>The map uses a continuous color scale, allowing for precise visual comparison of temperature levels globally and emphasizing the climatic diversity of our planet.</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6612" y="355163"/>
            <a:ext cx="6890980" cy="303848"/>
          </a:xfrm>
          <a:prstGeom prst="rect">
            <a:avLst/>
          </a:prstGeom>
          <a:noFill/>
          <a:ln/>
        </p:spPr>
        <p:txBody>
          <a:bodyPr wrap="none" lIns="0" tIns="0" rIns="0" bIns="0" rtlCol="0" anchor="t"/>
          <a:lstStyle/>
          <a:p>
            <a:pPr algn="l" indent="0" marL="0">
              <a:lnSpc>
                <a:spcPts val="2350"/>
              </a:lnSpc>
              <a:buNone/>
            </a:pPr>
            <a:r>
              <a:rPr lang="en-US" sz="1900" b="1" dirty="0">
                <a:solidFill>
                  <a:srgbClr val="FFFFFF"/>
                </a:solidFill>
                <a:latin typeface="Syne Bold" pitchFamily="34" charset="0"/>
                <a:ea typeface="Syne Bold" pitchFamily="34" charset="-122"/>
                <a:cs typeface="Syne Bold" pitchFamily="34" charset="-120"/>
              </a:rPr>
              <a:t>Pinpointing Pollution: Global Carbon Monoxide Map</a:t>
            </a:r>
            <a:endParaRPr lang="en-US" sz="1900" dirty="0"/>
          </a:p>
        </p:txBody>
      </p:sp>
      <p:sp>
        <p:nvSpPr>
          <p:cNvPr id="3" name="Text 1"/>
          <p:cNvSpPr/>
          <p:nvPr/>
        </p:nvSpPr>
        <p:spPr>
          <a:xfrm>
            <a:off x="516612" y="917258"/>
            <a:ext cx="13597176" cy="413385"/>
          </a:xfrm>
          <a:prstGeom prst="rect">
            <a:avLst/>
          </a:prstGeom>
          <a:noFill/>
          <a:ln/>
        </p:spPr>
        <p:txBody>
          <a:bodyPr wrap="square" lIns="0" tIns="0" rIns="0" bIns="0" rtlCol="0" anchor="t"/>
          <a:lstStyle/>
          <a:p>
            <a:pPr algn="l" indent="0" marL="0">
              <a:lnSpc>
                <a:spcPts val="1600"/>
              </a:lnSpc>
              <a:buNone/>
            </a:pPr>
            <a:r>
              <a:rPr lang="en-US" sz="1000" dirty="0">
                <a:solidFill>
                  <a:srgbClr val="D9E1FF"/>
                </a:solidFill>
                <a:latin typeface="Arimo" pitchFamily="34" charset="0"/>
                <a:ea typeface="Arimo" pitchFamily="34" charset="-122"/>
                <a:cs typeface="Arimo" pitchFamily="34" charset="-120"/>
              </a:rPr>
              <a:t>The second map focuses on air quality, displaying the average Carbon Monoxide (CO) levels by country throughout 2022. This visualization is crucial for identifying areas with the most significant CO pollution, aiding in policy and intervention planning.</a:t>
            </a:r>
            <a:endParaRPr lang="en-US" sz="1000" dirty="0"/>
          </a:p>
        </p:txBody>
      </p:sp>
      <p:sp>
        <p:nvSpPr>
          <p:cNvPr id="4" name="Text 2"/>
          <p:cNvSpPr/>
          <p:nvPr/>
        </p:nvSpPr>
        <p:spPr>
          <a:xfrm>
            <a:off x="516612" y="1592104"/>
            <a:ext cx="5945386" cy="620078"/>
          </a:xfrm>
          <a:prstGeom prst="rect">
            <a:avLst/>
          </a:prstGeom>
          <a:noFill/>
          <a:ln/>
        </p:spPr>
        <p:txBody>
          <a:bodyPr wrap="square" lIns="0" tIns="0" rIns="0" bIns="0" rtlCol="0" anchor="t"/>
          <a:lstStyle/>
          <a:p>
            <a:pPr algn="l" indent="0" marL="0">
              <a:lnSpc>
                <a:spcPts val="1600"/>
              </a:lnSpc>
              <a:buNone/>
            </a:pPr>
            <a:r>
              <a:rPr lang="en-US" sz="1000" dirty="0">
                <a:solidFill>
                  <a:srgbClr val="D9E1FF"/>
                </a:solidFill>
                <a:latin typeface="Arimo" pitchFamily="34" charset="0"/>
                <a:ea typeface="Arimo" pitchFamily="34" charset="-122"/>
                <a:cs typeface="Arimo" pitchFamily="34" charset="-120"/>
              </a:rPr>
              <a:t>The CO map quickly reveals the uneven distribution of this pollutant worldwide. Certain industrialized regions and areas with heavy reliance on specific types of energy production stand out with higher concentrations.</a:t>
            </a:r>
            <a:endParaRPr lang="en-US" sz="1000" dirty="0"/>
          </a:p>
        </p:txBody>
      </p:sp>
      <p:sp>
        <p:nvSpPr>
          <p:cNvPr id="5" name="Text 3"/>
          <p:cNvSpPr/>
          <p:nvPr/>
        </p:nvSpPr>
        <p:spPr>
          <a:xfrm>
            <a:off x="516612" y="2328386"/>
            <a:ext cx="5945386" cy="206693"/>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9E1FF"/>
                </a:solidFill>
                <a:latin typeface="Arimo" pitchFamily="34" charset="0"/>
                <a:ea typeface="Arimo" pitchFamily="34" charset="-122"/>
                <a:cs typeface="Arimo" pitchFamily="34" charset="-120"/>
              </a:rPr>
              <a:t>Reveals uneven CO distribution worldwide.</a:t>
            </a:r>
            <a:endParaRPr lang="en-US" sz="1000" dirty="0"/>
          </a:p>
        </p:txBody>
      </p:sp>
      <p:sp>
        <p:nvSpPr>
          <p:cNvPr id="6" name="Text 4"/>
          <p:cNvSpPr/>
          <p:nvPr/>
        </p:nvSpPr>
        <p:spPr>
          <a:xfrm>
            <a:off x="516612" y="2580203"/>
            <a:ext cx="5945386" cy="206693"/>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9E1FF"/>
                </a:solidFill>
                <a:latin typeface="Arimo" pitchFamily="34" charset="0"/>
                <a:ea typeface="Arimo" pitchFamily="34" charset="-122"/>
                <a:cs typeface="Arimo" pitchFamily="34" charset="-120"/>
              </a:rPr>
              <a:t>Helps spot high-exposure regions needing mitigation efforts.</a:t>
            </a:r>
            <a:endParaRPr lang="en-US" sz="1000" dirty="0"/>
          </a:p>
        </p:txBody>
      </p:sp>
      <p:sp>
        <p:nvSpPr>
          <p:cNvPr id="7" name="Text 5"/>
          <p:cNvSpPr/>
          <p:nvPr/>
        </p:nvSpPr>
        <p:spPr>
          <a:xfrm>
            <a:off x="516612" y="2832021"/>
            <a:ext cx="5945386" cy="206693"/>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9E1FF"/>
                </a:solidFill>
                <a:latin typeface="Arimo" pitchFamily="34" charset="0"/>
                <a:ea typeface="Arimo" pitchFamily="34" charset="-122"/>
                <a:cs typeface="Arimo" pitchFamily="34" charset="-120"/>
              </a:rPr>
              <a:t>The color scale indicates CO concentration levels.</a:t>
            </a:r>
            <a:endParaRPr lang="en-US" sz="1000" dirty="0"/>
          </a:p>
        </p:txBody>
      </p:sp>
      <p:pic>
        <p:nvPicPr>
          <p:cNvPr id="8" name="Image 0" descr="preencoded.png">    </p:cNvPr>
          <p:cNvPicPr>
            <a:picLocks noChangeAspect="1"/>
          </p:cNvPicPr>
          <p:nvPr/>
        </p:nvPicPr>
        <p:blipFill>
          <a:blip r:embed="rId1"/>
          <a:stretch>
            <a:fillRect/>
          </a:stretch>
        </p:blipFill>
        <p:spPr>
          <a:xfrm>
            <a:off x="516612" y="3183969"/>
            <a:ext cx="5945386" cy="5945386"/>
          </a:xfrm>
          <a:prstGeom prst="rect">
            <a:avLst/>
          </a:prstGeom>
        </p:spPr>
      </p:pic>
      <p:pic>
        <p:nvPicPr>
          <p:cNvPr id="9" name="Image 1" descr="preencoded.png">    </p:cNvPr>
          <p:cNvPicPr>
            <a:picLocks noChangeAspect="1"/>
          </p:cNvPicPr>
          <p:nvPr/>
        </p:nvPicPr>
        <p:blipFill>
          <a:blip r:embed="rId2"/>
          <a:stretch>
            <a:fillRect/>
          </a:stretch>
        </p:blipFill>
        <p:spPr>
          <a:xfrm>
            <a:off x="6784657" y="1621155"/>
            <a:ext cx="7336631" cy="73366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091208"/>
            <a:ext cx="11700391"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Syne Bold" pitchFamily="34" charset="0"/>
                <a:ea typeface="Syne Bold" pitchFamily="34" charset="-122"/>
                <a:cs typeface="Syne Bold" pitchFamily="34" charset="-120"/>
              </a:rPr>
              <a:t>Temporal Patterns: Monthly CO &amp; Temperature Trends</a:t>
            </a:r>
            <a:endParaRPr lang="en-US" sz="3100" dirty="0"/>
          </a:p>
        </p:txBody>
      </p:sp>
      <p:sp>
        <p:nvSpPr>
          <p:cNvPr id="3" name="Text 1"/>
          <p:cNvSpPr/>
          <p:nvPr/>
        </p:nvSpPr>
        <p:spPr>
          <a:xfrm>
            <a:off x="837724" y="2002750"/>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A line chart compares the monthly average CO levels and temperatures over the 12-month period of 2022. This visual is designed to explore the seasonal impact on both metrics and identify any temporal correlations or divergences.</a:t>
            </a:r>
            <a:endParaRPr lang="en-US" sz="1600" dirty="0"/>
          </a:p>
        </p:txBody>
      </p:sp>
      <p:sp>
        <p:nvSpPr>
          <p:cNvPr id="4" name="Text 2"/>
          <p:cNvSpPr/>
          <p:nvPr/>
        </p:nvSpPr>
        <p:spPr>
          <a:xfrm>
            <a:off x="837724" y="3096935"/>
            <a:ext cx="6221968" cy="1675209"/>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Arimo" pitchFamily="34" charset="0"/>
                <a:ea typeface="Arimo" pitchFamily="34" charset="-122"/>
                <a:cs typeface="Arimo" pitchFamily="34" charset="-120"/>
              </a:rPr>
              <a:t>The data clearly illustrates the seasonal nature of temperature, with peaks and troughs corresponding to summer and winter months. Conversely, Carbon Monoxide levels exhibit relative stability, with only small, often localized, variations throughout the year.</a:t>
            </a:r>
            <a:endParaRPr lang="en-US" sz="1600" dirty="0"/>
          </a:p>
        </p:txBody>
      </p:sp>
      <p:sp>
        <p:nvSpPr>
          <p:cNvPr id="5" name="Shape 3"/>
          <p:cNvSpPr/>
          <p:nvPr/>
        </p:nvSpPr>
        <p:spPr>
          <a:xfrm>
            <a:off x="837724" y="5007769"/>
            <a:ext cx="6221968" cy="1894999"/>
          </a:xfrm>
          <a:prstGeom prst="roundRect">
            <a:avLst>
              <a:gd name="adj" fmla="val 1658"/>
            </a:avLst>
          </a:prstGeom>
          <a:solidFill>
            <a:srgbClr val="0F004D"/>
          </a:solidFill>
          <a:ln/>
        </p:spPr>
      </p:sp>
      <p:pic>
        <p:nvPicPr>
          <p:cNvPr id="6" name="Image 0" descr="preencoded.png">    </p:cNvPr>
          <p:cNvPicPr>
            <a:picLocks noChangeAspect="1"/>
          </p:cNvPicPr>
          <p:nvPr/>
        </p:nvPicPr>
        <p:blipFill>
          <a:blip r:embed="rId1"/>
          <a:stretch>
            <a:fillRect/>
          </a:stretch>
        </p:blipFill>
        <p:spPr>
          <a:xfrm>
            <a:off x="1047155" y="5322332"/>
            <a:ext cx="261818" cy="209431"/>
          </a:xfrm>
          <a:prstGeom prst="rect">
            <a:avLst/>
          </a:prstGeom>
        </p:spPr>
      </p:pic>
      <p:sp>
        <p:nvSpPr>
          <p:cNvPr id="7" name="Text 4"/>
          <p:cNvSpPr/>
          <p:nvPr/>
        </p:nvSpPr>
        <p:spPr>
          <a:xfrm>
            <a:off x="1518404" y="5269468"/>
            <a:ext cx="5331857" cy="1340168"/>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Arimo" pitchFamily="34" charset="0"/>
                <a:ea typeface="Arimo" pitchFamily="34" charset="-122"/>
                <a:cs typeface="Arimo" pitchFamily="34" charset="-120"/>
              </a:rPr>
              <a:t>Analyzing these trends helps environmental analysts understand if CO pollution is driven by immediate weather changes or by constant, year-round human activities.</a:t>
            </a:r>
            <a:endParaRPr lang="en-US" sz="1600" dirty="0"/>
          </a:p>
        </p:txBody>
      </p:sp>
      <p:pic>
        <p:nvPicPr>
          <p:cNvPr id="8" name="Image 1" descr="preencoded.png">    </p:cNvPr>
          <p:cNvPicPr>
            <a:picLocks noChangeAspect="1"/>
          </p:cNvPicPr>
          <p:nvPr/>
        </p:nvPicPr>
        <p:blipFill>
          <a:blip r:embed="rId2"/>
          <a:stretch>
            <a:fillRect/>
          </a:stretch>
        </p:blipFill>
        <p:spPr>
          <a:xfrm>
            <a:off x="7578328" y="3144083"/>
            <a:ext cx="6221968" cy="2855833"/>
          </a:xfrm>
          <a:prstGeom prst="rect">
            <a:avLst/>
          </a:prstGeom>
        </p:spPr>
      </p:pic>
      <p:sp>
        <p:nvSpPr>
          <p:cNvPr id="9" name="Shape 5"/>
          <p:cNvSpPr/>
          <p:nvPr/>
        </p:nvSpPr>
        <p:spPr>
          <a:xfrm>
            <a:off x="8568214" y="5999917"/>
            <a:ext cx="209431" cy="209431"/>
          </a:xfrm>
          <a:prstGeom prst="roundRect">
            <a:avLst>
              <a:gd name="adj" fmla="val 8732"/>
            </a:avLst>
          </a:prstGeom>
          <a:solidFill>
            <a:srgbClr val="5B33FF"/>
          </a:solidFill>
          <a:ln/>
        </p:spPr>
      </p:sp>
      <p:sp>
        <p:nvSpPr>
          <p:cNvPr id="10" name="Text 6"/>
          <p:cNvSpPr/>
          <p:nvPr/>
        </p:nvSpPr>
        <p:spPr>
          <a:xfrm>
            <a:off x="8838605" y="5999917"/>
            <a:ext cx="1774508" cy="209431"/>
          </a:xfrm>
          <a:prstGeom prst="rect">
            <a:avLst/>
          </a:prstGeom>
          <a:noFill/>
          <a:ln/>
        </p:spPr>
        <p:txBody>
          <a:bodyPr wrap="none" lIns="0" tIns="0" rIns="0" bIns="0" rtlCol="0" anchor="t"/>
          <a:lstStyle/>
          <a:p>
            <a:pPr algn="l" indent="0" marL="0">
              <a:lnSpc>
                <a:spcPts val="1600"/>
              </a:lnSpc>
              <a:buNone/>
            </a:pPr>
            <a:r>
              <a:rPr lang="en-US" sz="1600" dirty="0">
                <a:solidFill>
                  <a:srgbClr val="D9E1FF"/>
                </a:solidFill>
                <a:latin typeface="Arimo" pitchFamily="34" charset="0"/>
                <a:ea typeface="Arimo" pitchFamily="34" charset="-122"/>
                <a:cs typeface="Arimo" pitchFamily="34" charset="-120"/>
              </a:rPr>
              <a:t>Average Temp (°C)</a:t>
            </a:r>
            <a:endParaRPr lang="en-US" sz="1600" dirty="0"/>
          </a:p>
        </p:txBody>
      </p:sp>
      <p:sp>
        <p:nvSpPr>
          <p:cNvPr id="11" name="Shape 7"/>
          <p:cNvSpPr/>
          <p:nvPr/>
        </p:nvSpPr>
        <p:spPr>
          <a:xfrm>
            <a:off x="10765512" y="5999917"/>
            <a:ext cx="209431" cy="209431"/>
          </a:xfrm>
          <a:prstGeom prst="roundRect">
            <a:avLst>
              <a:gd name="adj" fmla="val 8732"/>
            </a:avLst>
          </a:prstGeom>
          <a:solidFill>
            <a:srgbClr val="A38CFF"/>
          </a:solidFill>
          <a:ln/>
        </p:spPr>
      </p:sp>
      <p:sp>
        <p:nvSpPr>
          <p:cNvPr id="12" name="Text 8"/>
          <p:cNvSpPr/>
          <p:nvPr/>
        </p:nvSpPr>
        <p:spPr>
          <a:xfrm>
            <a:off x="11035903" y="5999917"/>
            <a:ext cx="1694736" cy="209431"/>
          </a:xfrm>
          <a:prstGeom prst="rect">
            <a:avLst/>
          </a:prstGeom>
          <a:noFill/>
          <a:ln/>
        </p:spPr>
        <p:txBody>
          <a:bodyPr wrap="none" lIns="0" tIns="0" rIns="0" bIns="0" rtlCol="0" anchor="t"/>
          <a:lstStyle/>
          <a:p>
            <a:pPr algn="l" indent="0" marL="0">
              <a:lnSpc>
                <a:spcPts val="1600"/>
              </a:lnSpc>
              <a:buNone/>
            </a:pPr>
            <a:r>
              <a:rPr lang="en-US" sz="1600" dirty="0">
                <a:solidFill>
                  <a:srgbClr val="D9E1FF"/>
                </a:solidFill>
                <a:latin typeface="Arimo" pitchFamily="34" charset="0"/>
                <a:ea typeface="Arimo" pitchFamily="34" charset="-122"/>
                <a:cs typeface="Arimo" pitchFamily="34" charset="-120"/>
              </a:rPr>
              <a:t>Average CO (ppb)</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08553" y="683776"/>
            <a:ext cx="10199489" cy="475655"/>
          </a:xfrm>
          <a:prstGeom prst="rect">
            <a:avLst/>
          </a:prstGeom>
          <a:noFill/>
          <a:ln/>
        </p:spPr>
        <p:txBody>
          <a:bodyPr wrap="none" lIns="0" tIns="0" rIns="0" bIns="0" rtlCol="0" anchor="t"/>
          <a:lstStyle/>
          <a:p>
            <a:pPr algn="l" indent="0" marL="0">
              <a:lnSpc>
                <a:spcPts val="3700"/>
              </a:lnSpc>
              <a:buNone/>
            </a:pPr>
            <a:r>
              <a:rPr lang="en-US" sz="2950" b="1" dirty="0">
                <a:solidFill>
                  <a:srgbClr val="FFFFFF"/>
                </a:solidFill>
                <a:latin typeface="Syne Bold" pitchFamily="34" charset="0"/>
                <a:ea typeface="Syne Bold" pitchFamily="34" charset="-122"/>
                <a:cs typeface="Syne Bold" pitchFamily="34" charset="-120"/>
              </a:rPr>
              <a:t>Synthesis: Drawing Conclusions from Visual Data</a:t>
            </a:r>
            <a:endParaRPr lang="en-US" sz="2950" dirty="0"/>
          </a:p>
        </p:txBody>
      </p:sp>
      <p:sp>
        <p:nvSpPr>
          <p:cNvPr id="3" name="Text 1"/>
          <p:cNvSpPr/>
          <p:nvPr/>
        </p:nvSpPr>
        <p:spPr>
          <a:xfrm>
            <a:off x="808553" y="1563648"/>
            <a:ext cx="13013293" cy="646748"/>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By integrating the geographical and temporal visualizations, we can extract several critical insights regarding the global environmental state in 2022. The combination of maps and trends provides a powerful context for understanding the data.</a:t>
            </a:r>
            <a:endParaRPr lang="en-US" sz="1550" dirty="0"/>
          </a:p>
        </p:txBody>
      </p:sp>
      <p:pic>
        <p:nvPicPr>
          <p:cNvPr id="4" name="Image 0" descr="preencoded.png">    </p:cNvPr>
          <p:cNvPicPr>
            <a:picLocks noChangeAspect="1"/>
          </p:cNvPicPr>
          <p:nvPr/>
        </p:nvPicPr>
        <p:blipFill>
          <a:blip r:embed="rId1"/>
          <a:stretch>
            <a:fillRect/>
          </a:stretch>
        </p:blipFill>
        <p:spPr>
          <a:xfrm>
            <a:off x="808553" y="2437805"/>
            <a:ext cx="1010722" cy="1212890"/>
          </a:xfrm>
          <a:prstGeom prst="rect">
            <a:avLst/>
          </a:prstGeom>
        </p:spPr>
      </p:pic>
      <p:sp>
        <p:nvSpPr>
          <p:cNvPr id="5" name="Text 2"/>
          <p:cNvSpPr/>
          <p:nvPr/>
        </p:nvSpPr>
        <p:spPr>
          <a:xfrm>
            <a:off x="2021324" y="2639854"/>
            <a:ext cx="2888933" cy="297299"/>
          </a:xfrm>
          <a:prstGeom prst="rect">
            <a:avLst/>
          </a:prstGeom>
          <a:noFill/>
          <a:ln/>
        </p:spPr>
        <p:txBody>
          <a:bodyPr wrap="none" lIns="0" tIns="0" rIns="0" bIns="0" rtlCol="0" anchor="t"/>
          <a:lstStyle/>
          <a:p>
            <a:pPr algn="l" indent="0" marL="0">
              <a:lnSpc>
                <a:spcPts val="2300"/>
              </a:lnSpc>
              <a:buNone/>
            </a:pPr>
            <a:r>
              <a:rPr lang="en-US" sz="1850" b="1" dirty="0">
                <a:solidFill>
                  <a:srgbClr val="D9E1FF"/>
                </a:solidFill>
                <a:latin typeface="Syne Bold" pitchFamily="34" charset="0"/>
                <a:ea typeface="Syne Bold" pitchFamily="34" charset="-122"/>
                <a:cs typeface="Syne Bold" pitchFamily="34" charset="-120"/>
              </a:rPr>
              <a:t>Geographic Variability</a:t>
            </a:r>
            <a:endParaRPr lang="en-US" sz="1850" dirty="0"/>
          </a:p>
        </p:txBody>
      </p:sp>
      <p:sp>
        <p:nvSpPr>
          <p:cNvPr id="6" name="Text 3"/>
          <p:cNvSpPr/>
          <p:nvPr/>
        </p:nvSpPr>
        <p:spPr>
          <a:xfrm>
            <a:off x="2021324" y="3058358"/>
            <a:ext cx="11800523" cy="323374"/>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Temperature is highly dependent on season and latitude, showing expected climatic ranges across the world.</a:t>
            </a:r>
            <a:endParaRPr lang="en-US" sz="1550" dirty="0"/>
          </a:p>
        </p:txBody>
      </p:sp>
      <p:pic>
        <p:nvPicPr>
          <p:cNvPr id="7" name="Image 1" descr="preencoded.png">    </p:cNvPr>
          <p:cNvPicPr>
            <a:picLocks noChangeAspect="1"/>
          </p:cNvPicPr>
          <p:nvPr/>
        </p:nvPicPr>
        <p:blipFill>
          <a:blip r:embed="rId2"/>
          <a:stretch>
            <a:fillRect/>
          </a:stretch>
        </p:blipFill>
        <p:spPr>
          <a:xfrm>
            <a:off x="808553" y="3650694"/>
            <a:ext cx="1010722" cy="1212890"/>
          </a:xfrm>
          <a:prstGeom prst="rect">
            <a:avLst/>
          </a:prstGeom>
        </p:spPr>
      </p:pic>
      <p:sp>
        <p:nvSpPr>
          <p:cNvPr id="8" name="Text 4"/>
          <p:cNvSpPr/>
          <p:nvPr/>
        </p:nvSpPr>
        <p:spPr>
          <a:xfrm>
            <a:off x="2021324" y="3852743"/>
            <a:ext cx="2390775" cy="297299"/>
          </a:xfrm>
          <a:prstGeom prst="rect">
            <a:avLst/>
          </a:prstGeom>
          <a:noFill/>
          <a:ln/>
        </p:spPr>
        <p:txBody>
          <a:bodyPr wrap="none" lIns="0" tIns="0" rIns="0" bIns="0" rtlCol="0" anchor="t"/>
          <a:lstStyle/>
          <a:p>
            <a:pPr algn="l" indent="0" marL="0">
              <a:lnSpc>
                <a:spcPts val="2300"/>
              </a:lnSpc>
              <a:buNone/>
            </a:pPr>
            <a:r>
              <a:rPr lang="en-US" sz="1850" b="1" dirty="0">
                <a:solidFill>
                  <a:srgbClr val="D9E1FF"/>
                </a:solidFill>
                <a:latin typeface="Syne Bold" pitchFamily="34" charset="0"/>
                <a:ea typeface="Syne Bold" pitchFamily="34" charset="-122"/>
                <a:cs typeface="Syne Bold" pitchFamily="34" charset="-120"/>
              </a:rPr>
              <a:t>Pollution Hotspots</a:t>
            </a:r>
            <a:endParaRPr lang="en-US" sz="1850" dirty="0"/>
          </a:p>
        </p:txBody>
      </p:sp>
      <p:sp>
        <p:nvSpPr>
          <p:cNvPr id="9" name="Text 5"/>
          <p:cNvSpPr/>
          <p:nvPr/>
        </p:nvSpPr>
        <p:spPr>
          <a:xfrm>
            <a:off x="2021324" y="4271248"/>
            <a:ext cx="11800523" cy="323374"/>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CO levels vary significantly between countries, pointing to localized sources of pollution and the need for targeted policies.</a:t>
            </a:r>
            <a:endParaRPr lang="en-US" sz="1550" dirty="0"/>
          </a:p>
        </p:txBody>
      </p:sp>
      <p:pic>
        <p:nvPicPr>
          <p:cNvPr id="10" name="Image 2" descr="preencoded.png">    </p:cNvPr>
          <p:cNvPicPr>
            <a:picLocks noChangeAspect="1"/>
          </p:cNvPicPr>
          <p:nvPr/>
        </p:nvPicPr>
        <p:blipFill>
          <a:blip r:embed="rId3"/>
          <a:stretch>
            <a:fillRect/>
          </a:stretch>
        </p:blipFill>
        <p:spPr>
          <a:xfrm>
            <a:off x="808553" y="4863584"/>
            <a:ext cx="1010722" cy="1469350"/>
          </a:xfrm>
          <a:prstGeom prst="rect">
            <a:avLst/>
          </a:prstGeom>
        </p:spPr>
      </p:pic>
      <p:sp>
        <p:nvSpPr>
          <p:cNvPr id="11" name="Text 6"/>
          <p:cNvSpPr/>
          <p:nvPr/>
        </p:nvSpPr>
        <p:spPr>
          <a:xfrm>
            <a:off x="2021324" y="5065633"/>
            <a:ext cx="2674739" cy="297299"/>
          </a:xfrm>
          <a:prstGeom prst="rect">
            <a:avLst/>
          </a:prstGeom>
          <a:noFill/>
          <a:ln/>
        </p:spPr>
        <p:txBody>
          <a:bodyPr wrap="none" lIns="0" tIns="0" rIns="0" bIns="0" rtlCol="0" anchor="t"/>
          <a:lstStyle/>
          <a:p>
            <a:pPr algn="l" indent="0" marL="0">
              <a:lnSpc>
                <a:spcPts val="2300"/>
              </a:lnSpc>
              <a:buNone/>
            </a:pPr>
            <a:r>
              <a:rPr lang="en-US" sz="1850" b="1" dirty="0">
                <a:solidFill>
                  <a:srgbClr val="D9E1FF"/>
                </a:solidFill>
                <a:latin typeface="Syne Bold" pitchFamily="34" charset="0"/>
                <a:ea typeface="Syne Bold" pitchFamily="34" charset="-122"/>
                <a:cs typeface="Syne Bold" pitchFamily="34" charset="-120"/>
              </a:rPr>
              <a:t>Observable Patterns</a:t>
            </a:r>
            <a:endParaRPr lang="en-US" sz="1850" dirty="0"/>
          </a:p>
        </p:txBody>
      </p:sp>
      <p:sp>
        <p:nvSpPr>
          <p:cNvPr id="12" name="Text 7"/>
          <p:cNvSpPr/>
          <p:nvPr/>
        </p:nvSpPr>
        <p:spPr>
          <a:xfrm>
            <a:off x="2021324" y="5484138"/>
            <a:ext cx="11800523" cy="646748"/>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While direct causation is not established, the visualization of both maps and the monthly trend line provides compelling patterns for further, deeper investigation.</a:t>
            </a:r>
            <a:endParaRPr lang="en-US" sz="1550" dirty="0"/>
          </a:p>
        </p:txBody>
      </p:sp>
      <p:pic>
        <p:nvPicPr>
          <p:cNvPr id="13" name="Image 3" descr="preencoded.png">    </p:cNvPr>
          <p:cNvPicPr>
            <a:picLocks noChangeAspect="1"/>
          </p:cNvPicPr>
          <p:nvPr/>
        </p:nvPicPr>
        <p:blipFill>
          <a:blip r:embed="rId4"/>
          <a:stretch>
            <a:fillRect/>
          </a:stretch>
        </p:blipFill>
        <p:spPr>
          <a:xfrm>
            <a:off x="808553" y="6332934"/>
            <a:ext cx="1010722" cy="1212890"/>
          </a:xfrm>
          <a:prstGeom prst="rect">
            <a:avLst/>
          </a:prstGeom>
        </p:spPr>
      </p:pic>
      <p:sp>
        <p:nvSpPr>
          <p:cNvPr id="14" name="Text 8"/>
          <p:cNvSpPr/>
          <p:nvPr/>
        </p:nvSpPr>
        <p:spPr>
          <a:xfrm>
            <a:off x="2021324" y="6534983"/>
            <a:ext cx="2636877" cy="297299"/>
          </a:xfrm>
          <a:prstGeom prst="rect">
            <a:avLst/>
          </a:prstGeom>
          <a:noFill/>
          <a:ln/>
        </p:spPr>
        <p:txBody>
          <a:bodyPr wrap="none" lIns="0" tIns="0" rIns="0" bIns="0" rtlCol="0" anchor="t"/>
          <a:lstStyle/>
          <a:p>
            <a:pPr algn="l" indent="0" marL="0">
              <a:lnSpc>
                <a:spcPts val="2300"/>
              </a:lnSpc>
              <a:buNone/>
            </a:pPr>
            <a:r>
              <a:rPr lang="en-US" sz="1850" b="1" dirty="0">
                <a:solidFill>
                  <a:srgbClr val="D9E1FF"/>
                </a:solidFill>
                <a:latin typeface="Syne Bold" pitchFamily="34" charset="0"/>
                <a:ea typeface="Syne Bold" pitchFamily="34" charset="-122"/>
                <a:cs typeface="Syne Bold" pitchFamily="34" charset="-120"/>
              </a:rPr>
              <a:t>Contextual Strength</a:t>
            </a:r>
            <a:endParaRPr lang="en-US" sz="1850" dirty="0"/>
          </a:p>
        </p:txBody>
      </p:sp>
      <p:sp>
        <p:nvSpPr>
          <p:cNvPr id="15" name="Text 9"/>
          <p:cNvSpPr/>
          <p:nvPr/>
        </p:nvSpPr>
        <p:spPr>
          <a:xfrm>
            <a:off x="2021324" y="6953488"/>
            <a:ext cx="11800523" cy="323374"/>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The combination of spatial (maps) and temporal (trends) data offers a robust framework for environmental context and analysis.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2025-12-23T00:23:26Z</dcterms:created>
  <dcterms:modified xsi:type="dcterms:W3CDTF">2025-12-23T00:23:26Z</dcterms:modified>
</cp:coreProperties>
</file>